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44"/>
  </p:notesMasterIdLst>
  <p:sldIdLst>
    <p:sldId id="256" r:id="rId2"/>
    <p:sldId id="405" r:id="rId3"/>
    <p:sldId id="406" r:id="rId4"/>
    <p:sldId id="443" r:id="rId5"/>
    <p:sldId id="407" r:id="rId6"/>
    <p:sldId id="408" r:id="rId7"/>
    <p:sldId id="409" r:id="rId8"/>
    <p:sldId id="411" r:id="rId9"/>
    <p:sldId id="412" r:id="rId10"/>
    <p:sldId id="424" r:id="rId11"/>
    <p:sldId id="413" r:id="rId12"/>
    <p:sldId id="414" r:id="rId13"/>
    <p:sldId id="415" r:id="rId14"/>
    <p:sldId id="416" r:id="rId15"/>
    <p:sldId id="426" r:id="rId16"/>
    <p:sldId id="427" r:id="rId17"/>
    <p:sldId id="417" r:id="rId18"/>
    <p:sldId id="418" r:id="rId19"/>
    <p:sldId id="419" r:id="rId20"/>
    <p:sldId id="420" r:id="rId21"/>
    <p:sldId id="421" r:id="rId22"/>
    <p:sldId id="422" r:id="rId23"/>
    <p:sldId id="429" r:id="rId24"/>
    <p:sldId id="428" r:id="rId25"/>
    <p:sldId id="430" r:id="rId26"/>
    <p:sldId id="431" r:id="rId27"/>
    <p:sldId id="432" r:id="rId28"/>
    <p:sldId id="433" r:id="rId29"/>
    <p:sldId id="434" r:id="rId30"/>
    <p:sldId id="435" r:id="rId31"/>
    <p:sldId id="436" r:id="rId32"/>
    <p:sldId id="438" r:id="rId33"/>
    <p:sldId id="439" r:id="rId34"/>
    <p:sldId id="440" r:id="rId35"/>
    <p:sldId id="441" r:id="rId36"/>
    <p:sldId id="445" r:id="rId37"/>
    <p:sldId id="449" r:id="rId38"/>
    <p:sldId id="444" r:id="rId39"/>
    <p:sldId id="446" r:id="rId40"/>
    <p:sldId id="447" r:id="rId41"/>
    <p:sldId id="448" r:id="rId42"/>
    <p:sldId id="442" r:id="rId4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FF"/>
    <a:srgbClr val="0000FF"/>
    <a:srgbClr val="FFCC00"/>
    <a:srgbClr val="FFFF00"/>
    <a:srgbClr val="FF00FF"/>
    <a:srgbClr val="00FFFF"/>
    <a:srgbClr val="00FF00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62" autoAdjust="0"/>
    <p:restoredTop sz="95477" autoAdjust="0"/>
  </p:normalViewPr>
  <p:slideViewPr>
    <p:cSldViewPr>
      <p:cViewPr>
        <p:scale>
          <a:sx n="70" d="100"/>
          <a:sy n="70" d="100"/>
        </p:scale>
        <p:origin x="-1122" y="-17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Klepnutím lze upravit styly předlohy textu.</a:t>
            </a:r>
          </a:p>
          <a:p>
            <a:pPr lvl="1"/>
            <a:r>
              <a:rPr lang="en-US" noProof="0" smtClean="0"/>
              <a:t>Druhá úroveň</a:t>
            </a:r>
          </a:p>
          <a:p>
            <a:pPr lvl="2"/>
            <a:r>
              <a:rPr lang="en-US" noProof="0" smtClean="0"/>
              <a:t>Třetí úroveň</a:t>
            </a:r>
          </a:p>
          <a:p>
            <a:pPr lvl="3"/>
            <a:r>
              <a:rPr lang="en-US" noProof="0" smtClean="0"/>
              <a:t>Čtvrtá úroveň</a:t>
            </a:r>
          </a:p>
          <a:p>
            <a:pPr lvl="4"/>
            <a:r>
              <a:rPr lang="en-US" noProof="0" smtClean="0"/>
              <a:t>Pátá úroveň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193184A-B19B-4B8E-9E7D-76FD5B3FD1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B76826-DA31-4046-8B87-A59AD9C21EDA}" type="slidenum">
              <a:rPr lang="en-US"/>
              <a:pPr/>
              <a:t>2</a:t>
            </a:fld>
            <a:endParaRPr 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2939"/>
            <a:ext cx="5030018" cy="4114587"/>
          </a:xfrm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9C77E7-EF28-42A3-8E6B-EF96ECCCDC86}" type="slidenum">
              <a:rPr lang="en-US"/>
              <a:pPr/>
              <a:t>5</a:t>
            </a:fld>
            <a:endParaRPr 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2939"/>
            <a:ext cx="5030018" cy="4114587"/>
          </a:xfrm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0015C8-84EE-4A5D-9341-D1F4DAEC6356}" type="slidenum">
              <a:rPr lang="en-US"/>
              <a:pPr/>
              <a:t>8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2939"/>
            <a:ext cx="5030018" cy="4114587"/>
          </a:xfrm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6742EE-33EA-4FCB-8661-05CE5BBE3EAE}" type="slidenum">
              <a:rPr lang="en-US"/>
              <a:pPr/>
              <a:t>9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E58EAD-729C-48EF-A1A9-06A57831423B}" type="slidenum">
              <a:rPr lang="en-US"/>
              <a:pPr/>
              <a:t>11</a:t>
            </a:fld>
            <a:endParaRPr lang="en-U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2939"/>
            <a:ext cx="5030018" cy="4114587"/>
          </a:xfrm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altLang="en-US"/>
              <a:t>Klepnutím lze upravit styl předlohy nadpisů.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200"/>
            </a:lvl1pPr>
          </a:lstStyle>
          <a:p>
            <a:r>
              <a:rPr lang="en-US" altLang="en-US"/>
              <a:t>Klepnutím lze upravit styl předlohy podnadpisů.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– J. Křivánek 2012</a:t>
            </a: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736DA-9EC8-4C5D-A819-DF8025DE51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– J. Křivánek 2012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739E66-8862-4318-8FCC-B36EF010FB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– J. Křivánek 2012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C687D-0553-4E8F-B50D-778393E693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64232" y="6248400"/>
            <a:ext cx="28956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– J. Křivánek 2012</a:t>
            </a:r>
            <a:endParaRPr lang="en-US" alt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8B706-0ACD-40B3-AB95-4E5D869EDC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– J. Křivánek 2012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0EFF5-42FE-4857-86A7-726EDF73FA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– J. Křivánek 2012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D136D-F7F6-4687-8AF5-8DD3B44F69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– J. Křivánek 2012</a:t>
            </a: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31B0E-0D36-48F6-8B83-9FB9BC865C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– J. Křivánek 2012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5D4DDC-3877-46A6-ADFA-63D64A8661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– J. Křivánek 2012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F24B9-7C0C-4B4F-82A6-2E812FE33B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– J. Křivánek 2012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494967-73EE-4A75-A827-47B02327E0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– J. Křivánek 2012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ADD9CE-F701-461C-B89C-FFB4301998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– J. Křivánek 2012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704892-885C-4952-AB7F-4033DB8147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– J. Křivánek 2012</a:t>
            </a: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174B3E-777B-4A0F-8CA0-7C90F9FFFC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– J. Křivánek 2012</a:t>
            </a: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484AC6-BBE4-40F9-8123-1EEF9B763C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– J. Křivánek 2012</a:t>
            </a: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6B09E-6C07-4E8D-8FFB-2A03C4B2BC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– J. Křivánek 2012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D81A3E-06ED-4858-9E95-C47F753CD7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– J. Křivánek 2012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CF1E95-6F33-49A8-81B6-573098CE38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Klepnutím lze upravit styl předlohy nadpisů.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Klepnutím lze upravit styly předlohy textu.</a:t>
            </a:r>
          </a:p>
          <a:p>
            <a:pPr lvl="1"/>
            <a:r>
              <a:rPr lang="en-US" altLang="en-US" smtClean="0"/>
              <a:t>Druhá úroveň</a:t>
            </a:r>
          </a:p>
          <a:p>
            <a:pPr lvl="2"/>
            <a:r>
              <a:rPr lang="en-US" altLang="en-US" smtClean="0"/>
              <a:t>Třetí úroveň</a:t>
            </a:r>
          </a:p>
          <a:p>
            <a:pPr lvl="3"/>
            <a:r>
              <a:rPr lang="en-US" altLang="en-US" smtClean="0"/>
              <a:t>Čtvrtá úroveň</a:t>
            </a:r>
          </a:p>
          <a:p>
            <a:pPr lvl="4"/>
            <a:r>
              <a:rPr lang="en-US" altLang="en-US" smtClean="0"/>
              <a:t>Pátá úroveň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r>
              <a:rPr lang="en-US" altLang="en-US" smtClean="0"/>
              <a:t>PG III (NPGR010) – J. Křivánek 2012</a:t>
            </a:r>
            <a:endParaRPr lang="en-US" altLang="en-US"/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fld id="{7DD9C3A3-A5F7-4232-B253-D7CE550980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9399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9400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9401" name="Rectangle 9"/>
          <p:cNvSpPr>
            <a:spLocks noChangeArrowheads="1"/>
          </p:cNvSpPr>
          <p:nvPr userDrawn="1"/>
        </p:nvSpPr>
        <p:spPr bwMode="auto">
          <a:xfrm>
            <a:off x="395288" y="6092825"/>
            <a:ext cx="8353425" cy="144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xkrivanj@fel.cvut.cz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wmf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4" Type="http://schemas.openxmlformats.org/officeDocument/2006/relationships/image" Target="../media/image7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8229600" cy="1752600"/>
          </a:xfrm>
        </p:spPr>
        <p:txBody>
          <a:bodyPr/>
          <a:lstStyle/>
          <a:p>
            <a:pPr eaLnBrk="1" hangingPunct="1"/>
            <a:r>
              <a:rPr lang="en-US" b="1" dirty="0" smtClean="0"/>
              <a:t>Po</a:t>
            </a:r>
            <a:r>
              <a:rPr lang="cs-CZ" b="1" dirty="0" smtClean="0"/>
              <a:t>čítačová grafika III</a:t>
            </a:r>
            <a:br>
              <a:rPr lang="cs-CZ" b="1" dirty="0" smtClean="0"/>
            </a:b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b="1" dirty="0" smtClean="0"/>
              <a:t>Úvod</a:t>
            </a:r>
            <a:endParaRPr lang="en-US" b="1" dirty="0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cs-CZ" sz="2000" dirty="0" smtClean="0"/>
              <a:t>Jaroslav Křivánek, MFF UK</a:t>
            </a:r>
          </a:p>
          <a:p>
            <a:pPr eaLnBrk="1" hangingPunct="1"/>
            <a:r>
              <a:rPr lang="en-US" sz="2000" dirty="0" smtClean="0">
                <a:hlinkClick r:id="rId2"/>
              </a:rPr>
              <a:t>Jaroslav.Krivanek@mff.cuni.cz</a:t>
            </a:r>
            <a:endParaRPr lang="en-US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4687888" y="1676400"/>
            <a:ext cx="3875087" cy="4956175"/>
          </a:xfrm>
          <a:prstGeom prst="rect">
            <a:avLst/>
          </a:prstGeom>
          <a:solidFill>
            <a:srgbClr val="6699FF"/>
          </a:solidFill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cs-CZ"/>
          </a:p>
        </p:txBody>
      </p:sp>
      <p:sp>
        <p:nvSpPr>
          <p:cNvPr id="84787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Globální osvětlení</a:t>
            </a:r>
            <a:br>
              <a:rPr lang="cs-CZ" dirty="0" smtClean="0"/>
            </a:br>
            <a:r>
              <a:rPr lang="en-US" dirty="0" smtClean="0"/>
              <a:t>(</a:t>
            </a:r>
            <a:r>
              <a:rPr lang="cs-CZ" dirty="0" err="1" smtClean="0"/>
              <a:t>Global</a:t>
            </a:r>
            <a:r>
              <a:rPr lang="cs-CZ" dirty="0" smtClean="0"/>
              <a:t> </a:t>
            </a:r>
            <a:r>
              <a:rPr lang="cs-CZ" dirty="0" err="1" smtClean="0"/>
              <a:t>illumination</a:t>
            </a:r>
            <a:r>
              <a:rPr lang="cs-CZ" dirty="0" smtClean="0"/>
              <a:t> – GI</a:t>
            </a:r>
            <a:r>
              <a:rPr lang="en-US" dirty="0" smtClean="0"/>
              <a:t>)</a:t>
            </a:r>
            <a:endParaRPr lang="cs-CZ" dirty="0" smtClean="0"/>
          </a:p>
        </p:txBody>
      </p:sp>
      <p:pic>
        <p:nvPicPr>
          <p:cNvPr id="18436" name="Picture 4" descr="sponz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7375" y="1798638"/>
            <a:ext cx="3598863" cy="3598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8437" name="Picture 5" descr="sponz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26000" y="1798638"/>
            <a:ext cx="3598863" cy="3598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276475" y="5556250"/>
            <a:ext cx="1843088" cy="1022351"/>
            <a:chOff x="1292" y="1909"/>
            <a:chExt cx="3901" cy="2163"/>
          </a:xfrm>
        </p:grpSpPr>
        <p:sp>
          <p:nvSpPr>
            <p:cNvPr id="18466" name="Freeform 7"/>
            <p:cNvSpPr>
              <a:spLocks/>
            </p:cNvSpPr>
            <p:nvPr/>
          </p:nvSpPr>
          <p:spPr bwMode="auto">
            <a:xfrm>
              <a:off x="1292" y="3678"/>
              <a:ext cx="3901" cy="394"/>
            </a:xfrm>
            <a:custGeom>
              <a:avLst/>
              <a:gdLst>
                <a:gd name="T0" fmla="*/ 0 w 3901"/>
                <a:gd name="T1" fmla="*/ 356 h 394"/>
                <a:gd name="T2" fmla="*/ 681 w 3901"/>
                <a:gd name="T3" fmla="*/ 265 h 394"/>
                <a:gd name="T4" fmla="*/ 1180 w 3901"/>
                <a:gd name="T5" fmla="*/ 356 h 394"/>
                <a:gd name="T6" fmla="*/ 1724 w 3901"/>
                <a:gd name="T7" fmla="*/ 38 h 394"/>
                <a:gd name="T8" fmla="*/ 2767 w 3901"/>
                <a:gd name="T9" fmla="*/ 129 h 394"/>
                <a:gd name="T10" fmla="*/ 3901 w 3901"/>
                <a:gd name="T11" fmla="*/ 220 h 3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901"/>
                <a:gd name="T19" fmla="*/ 0 h 394"/>
                <a:gd name="T20" fmla="*/ 3901 w 3901"/>
                <a:gd name="T21" fmla="*/ 394 h 39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901" h="394">
                  <a:moveTo>
                    <a:pt x="0" y="356"/>
                  </a:moveTo>
                  <a:cubicBezTo>
                    <a:pt x="242" y="310"/>
                    <a:pt x="484" y="265"/>
                    <a:pt x="681" y="265"/>
                  </a:cubicBezTo>
                  <a:cubicBezTo>
                    <a:pt x="878" y="265"/>
                    <a:pt x="1006" y="394"/>
                    <a:pt x="1180" y="356"/>
                  </a:cubicBezTo>
                  <a:cubicBezTo>
                    <a:pt x="1354" y="318"/>
                    <a:pt x="1460" y="76"/>
                    <a:pt x="1724" y="38"/>
                  </a:cubicBezTo>
                  <a:cubicBezTo>
                    <a:pt x="1988" y="0"/>
                    <a:pt x="2404" y="99"/>
                    <a:pt x="2767" y="129"/>
                  </a:cubicBezTo>
                  <a:cubicBezTo>
                    <a:pt x="3130" y="159"/>
                    <a:pt x="3515" y="189"/>
                    <a:pt x="3901" y="220"/>
                  </a:cubicBezTo>
                </a:path>
              </a:pathLst>
            </a:custGeom>
            <a:noFill/>
            <a:ln w="57150">
              <a:solidFill>
                <a:schemeClr val="hlink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cs-CZ"/>
            </a:p>
          </p:txBody>
        </p:sp>
        <p:sp>
          <p:nvSpPr>
            <p:cNvPr id="18467" name="Line 8"/>
            <p:cNvSpPr>
              <a:spLocks noChangeShapeType="1"/>
            </p:cNvSpPr>
            <p:nvPr/>
          </p:nvSpPr>
          <p:spPr bwMode="auto">
            <a:xfrm flipV="1">
              <a:off x="5193" y="1909"/>
              <a:ext cx="0" cy="1996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pic>
        <p:nvPicPr>
          <p:cNvPr id="18439" name="Picture 9" descr="MCj01989940000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3184525" y="5497513"/>
            <a:ext cx="23177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1" name="Line 11"/>
          <p:cNvSpPr>
            <a:spLocks noChangeShapeType="1"/>
          </p:cNvSpPr>
          <p:nvPr/>
        </p:nvSpPr>
        <p:spPr bwMode="auto">
          <a:xfrm flipH="1">
            <a:off x="3241675" y="5789613"/>
            <a:ext cx="58738" cy="60325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18442" name="Oval 12"/>
          <p:cNvSpPr>
            <a:spLocks noChangeArrowheads="1"/>
          </p:cNvSpPr>
          <p:nvPr/>
        </p:nvSpPr>
        <p:spPr bwMode="auto">
          <a:xfrm>
            <a:off x="3206750" y="6392863"/>
            <a:ext cx="68263" cy="68262"/>
          </a:xfrm>
          <a:prstGeom prst="ellipse">
            <a:avLst/>
          </a:prstGeom>
          <a:solidFill>
            <a:srgbClr val="FF3300"/>
          </a:solidFill>
          <a:ln w="25400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6516688" y="5514975"/>
            <a:ext cx="1843087" cy="1022350"/>
            <a:chOff x="1292" y="1909"/>
            <a:chExt cx="3901" cy="2163"/>
          </a:xfrm>
        </p:grpSpPr>
        <p:sp>
          <p:nvSpPr>
            <p:cNvPr id="18464" name="Freeform 14"/>
            <p:cNvSpPr>
              <a:spLocks/>
            </p:cNvSpPr>
            <p:nvPr/>
          </p:nvSpPr>
          <p:spPr bwMode="auto">
            <a:xfrm>
              <a:off x="1292" y="3678"/>
              <a:ext cx="3901" cy="394"/>
            </a:xfrm>
            <a:custGeom>
              <a:avLst/>
              <a:gdLst>
                <a:gd name="T0" fmla="*/ 0 w 3901"/>
                <a:gd name="T1" fmla="*/ 356 h 394"/>
                <a:gd name="T2" fmla="*/ 681 w 3901"/>
                <a:gd name="T3" fmla="*/ 265 h 394"/>
                <a:gd name="T4" fmla="*/ 1180 w 3901"/>
                <a:gd name="T5" fmla="*/ 356 h 394"/>
                <a:gd name="T6" fmla="*/ 1724 w 3901"/>
                <a:gd name="T7" fmla="*/ 38 h 394"/>
                <a:gd name="T8" fmla="*/ 2767 w 3901"/>
                <a:gd name="T9" fmla="*/ 129 h 394"/>
                <a:gd name="T10" fmla="*/ 3901 w 3901"/>
                <a:gd name="T11" fmla="*/ 220 h 3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901"/>
                <a:gd name="T19" fmla="*/ 0 h 394"/>
                <a:gd name="T20" fmla="*/ 3901 w 3901"/>
                <a:gd name="T21" fmla="*/ 394 h 39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901" h="394">
                  <a:moveTo>
                    <a:pt x="0" y="356"/>
                  </a:moveTo>
                  <a:cubicBezTo>
                    <a:pt x="242" y="310"/>
                    <a:pt x="484" y="265"/>
                    <a:pt x="681" y="265"/>
                  </a:cubicBezTo>
                  <a:cubicBezTo>
                    <a:pt x="878" y="265"/>
                    <a:pt x="1006" y="394"/>
                    <a:pt x="1180" y="356"/>
                  </a:cubicBezTo>
                  <a:cubicBezTo>
                    <a:pt x="1354" y="318"/>
                    <a:pt x="1460" y="76"/>
                    <a:pt x="1724" y="38"/>
                  </a:cubicBezTo>
                  <a:cubicBezTo>
                    <a:pt x="1988" y="0"/>
                    <a:pt x="2404" y="99"/>
                    <a:pt x="2767" y="129"/>
                  </a:cubicBezTo>
                  <a:cubicBezTo>
                    <a:pt x="3130" y="159"/>
                    <a:pt x="3515" y="189"/>
                    <a:pt x="3901" y="220"/>
                  </a:cubicBezTo>
                </a:path>
              </a:pathLst>
            </a:custGeom>
            <a:noFill/>
            <a:ln w="57150">
              <a:solidFill>
                <a:schemeClr val="hlink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cs-CZ"/>
            </a:p>
          </p:txBody>
        </p:sp>
        <p:sp>
          <p:nvSpPr>
            <p:cNvPr id="18465" name="Line 15"/>
            <p:cNvSpPr>
              <a:spLocks noChangeShapeType="1"/>
            </p:cNvSpPr>
            <p:nvPr/>
          </p:nvSpPr>
          <p:spPr bwMode="auto">
            <a:xfrm flipV="1">
              <a:off x="5193" y="1909"/>
              <a:ext cx="0" cy="1996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pic>
        <p:nvPicPr>
          <p:cNvPr id="18444" name="Picture 16" descr="MCj01989940000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7424738" y="5456238"/>
            <a:ext cx="23177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6" name="Line 18"/>
          <p:cNvSpPr>
            <a:spLocks noChangeShapeType="1"/>
          </p:cNvSpPr>
          <p:nvPr/>
        </p:nvSpPr>
        <p:spPr bwMode="auto">
          <a:xfrm flipH="1">
            <a:off x="7481888" y="5748338"/>
            <a:ext cx="58737" cy="60325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18447" name="Oval 19"/>
          <p:cNvSpPr>
            <a:spLocks noChangeArrowheads="1"/>
          </p:cNvSpPr>
          <p:nvPr/>
        </p:nvSpPr>
        <p:spPr bwMode="auto">
          <a:xfrm>
            <a:off x="7446963" y="6351588"/>
            <a:ext cx="68262" cy="68262"/>
          </a:xfrm>
          <a:prstGeom prst="ellipse">
            <a:avLst/>
          </a:prstGeom>
          <a:solidFill>
            <a:srgbClr val="FF3300"/>
          </a:solidFill>
          <a:ln w="25400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7481888" y="6099175"/>
            <a:ext cx="877887" cy="252413"/>
            <a:chOff x="3334" y="3144"/>
            <a:chExt cx="1859" cy="534"/>
          </a:xfrm>
        </p:grpSpPr>
        <p:sp>
          <p:nvSpPr>
            <p:cNvPr id="18462" name="Line 21"/>
            <p:cNvSpPr>
              <a:spLocks noChangeShapeType="1"/>
            </p:cNvSpPr>
            <p:nvPr/>
          </p:nvSpPr>
          <p:spPr bwMode="auto">
            <a:xfrm flipH="1">
              <a:off x="3345" y="3144"/>
              <a:ext cx="1848" cy="534"/>
            </a:xfrm>
            <a:prstGeom prst="line">
              <a:avLst/>
            </a:prstGeom>
            <a:noFill/>
            <a:ln w="28575">
              <a:solidFill>
                <a:srgbClr val="FFFFCC"/>
              </a:solidFill>
              <a:round/>
              <a:headEnd/>
              <a:tailEnd type="triangle" w="med" len="med"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18463" name="Line 22"/>
            <p:cNvSpPr>
              <a:spLocks noChangeShapeType="1"/>
            </p:cNvSpPr>
            <p:nvPr/>
          </p:nvSpPr>
          <p:spPr bwMode="auto">
            <a:xfrm flipH="1">
              <a:off x="3334" y="3678"/>
              <a:ext cx="1859" cy="0"/>
            </a:xfrm>
            <a:prstGeom prst="line">
              <a:avLst/>
            </a:prstGeom>
            <a:noFill/>
            <a:ln w="28575">
              <a:solidFill>
                <a:srgbClr val="FFFFCC"/>
              </a:solidFill>
              <a:round/>
              <a:headEnd/>
              <a:tailEnd type="triangle" w="med" len="med"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6969125" y="5514975"/>
            <a:ext cx="1390650" cy="836613"/>
            <a:chOff x="2250" y="1909"/>
            <a:chExt cx="2943" cy="1769"/>
          </a:xfrm>
        </p:grpSpPr>
        <p:sp>
          <p:nvSpPr>
            <p:cNvPr id="18458" name="Line 24"/>
            <p:cNvSpPr>
              <a:spLocks noChangeShapeType="1"/>
            </p:cNvSpPr>
            <p:nvPr/>
          </p:nvSpPr>
          <p:spPr bwMode="auto">
            <a:xfrm flipH="1">
              <a:off x="3334" y="1909"/>
              <a:ext cx="938" cy="1769"/>
            </a:xfrm>
            <a:prstGeom prst="line">
              <a:avLst/>
            </a:prstGeom>
            <a:noFill/>
            <a:ln w="28575">
              <a:solidFill>
                <a:srgbClr val="FFFFCC"/>
              </a:solidFill>
              <a:round/>
              <a:headEnd/>
              <a:tailEnd type="triangle" w="med" len="med"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18459" name="Line 25"/>
            <p:cNvSpPr>
              <a:spLocks noChangeShapeType="1"/>
            </p:cNvSpPr>
            <p:nvPr/>
          </p:nvSpPr>
          <p:spPr bwMode="auto">
            <a:xfrm flipH="1">
              <a:off x="3345" y="2016"/>
              <a:ext cx="1848" cy="1662"/>
            </a:xfrm>
            <a:prstGeom prst="line">
              <a:avLst/>
            </a:prstGeom>
            <a:noFill/>
            <a:ln w="28575">
              <a:solidFill>
                <a:srgbClr val="FFFFCC"/>
              </a:solidFill>
              <a:round/>
              <a:headEnd/>
              <a:tailEnd type="triangle" w="med" len="med"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18460" name="Line 26"/>
            <p:cNvSpPr>
              <a:spLocks noChangeShapeType="1"/>
            </p:cNvSpPr>
            <p:nvPr/>
          </p:nvSpPr>
          <p:spPr bwMode="auto">
            <a:xfrm flipH="1">
              <a:off x="3345" y="2652"/>
              <a:ext cx="1848" cy="1026"/>
            </a:xfrm>
            <a:prstGeom prst="line">
              <a:avLst/>
            </a:prstGeom>
            <a:noFill/>
            <a:ln w="28575">
              <a:solidFill>
                <a:srgbClr val="FFFFCC"/>
              </a:solidFill>
              <a:round/>
              <a:headEnd/>
              <a:tailEnd type="triangle" w="med" len="med"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18461" name="Line 27"/>
            <p:cNvSpPr>
              <a:spLocks noChangeShapeType="1"/>
            </p:cNvSpPr>
            <p:nvPr/>
          </p:nvSpPr>
          <p:spPr bwMode="auto">
            <a:xfrm>
              <a:off x="2250" y="2112"/>
              <a:ext cx="1095" cy="1566"/>
            </a:xfrm>
            <a:prstGeom prst="line">
              <a:avLst/>
            </a:prstGeom>
            <a:noFill/>
            <a:ln w="28575">
              <a:solidFill>
                <a:srgbClr val="FFFFCC"/>
              </a:solidFill>
              <a:round/>
              <a:headEnd/>
              <a:tailEnd type="triangle" w="med" len="med"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6" name="Group 28"/>
          <p:cNvGrpSpPr>
            <a:grpSpLocks/>
          </p:cNvGrpSpPr>
          <p:nvPr/>
        </p:nvGrpSpPr>
        <p:grpSpPr bwMode="auto">
          <a:xfrm>
            <a:off x="6775450" y="5865813"/>
            <a:ext cx="706438" cy="485775"/>
            <a:chOff x="1842" y="2652"/>
            <a:chExt cx="1492" cy="1026"/>
          </a:xfrm>
        </p:grpSpPr>
        <p:sp>
          <p:nvSpPr>
            <p:cNvPr id="18456" name="Line 29"/>
            <p:cNvSpPr>
              <a:spLocks noChangeShapeType="1"/>
            </p:cNvSpPr>
            <p:nvPr/>
          </p:nvSpPr>
          <p:spPr bwMode="auto">
            <a:xfrm>
              <a:off x="1914" y="2652"/>
              <a:ext cx="1420" cy="1026"/>
            </a:xfrm>
            <a:prstGeom prst="line">
              <a:avLst/>
            </a:prstGeom>
            <a:noFill/>
            <a:ln w="28575">
              <a:solidFill>
                <a:srgbClr val="FFFFCC"/>
              </a:solidFill>
              <a:round/>
              <a:headEnd/>
              <a:tailEnd type="triangle" w="med" len="med"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18457" name="Line 30"/>
            <p:cNvSpPr>
              <a:spLocks noChangeShapeType="1"/>
            </p:cNvSpPr>
            <p:nvPr/>
          </p:nvSpPr>
          <p:spPr bwMode="auto">
            <a:xfrm>
              <a:off x="1842" y="3426"/>
              <a:ext cx="1492" cy="252"/>
            </a:xfrm>
            <a:prstGeom prst="line">
              <a:avLst/>
            </a:prstGeom>
            <a:noFill/>
            <a:ln w="28575">
              <a:solidFill>
                <a:srgbClr val="FFFFCC"/>
              </a:solidFill>
              <a:round/>
              <a:headEnd/>
              <a:tailEnd type="triangle" w="med" len="med"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8454" name="Text Box 34"/>
          <p:cNvSpPr txBox="1">
            <a:spLocks noChangeArrowheads="1"/>
          </p:cNvSpPr>
          <p:nvPr/>
        </p:nvSpPr>
        <p:spPr bwMode="auto">
          <a:xfrm>
            <a:off x="4800600" y="5489356"/>
            <a:ext cx="1593706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20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Globální </a:t>
            </a:r>
            <a:r>
              <a:rPr lang="en-US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= </a:t>
            </a:r>
            <a:r>
              <a:rPr lang="en-US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/>
            </a:r>
            <a:br>
              <a:rPr lang="en-US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</a:br>
            <a:r>
              <a:rPr lang="en-US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   </a:t>
            </a:r>
            <a:r>
              <a:rPr lang="cs-CZ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přímé</a:t>
            </a:r>
            <a:r>
              <a:rPr lang="en-US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 </a:t>
            </a:r>
            <a:r>
              <a:rPr lang="en-US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+ </a:t>
            </a:r>
            <a:br>
              <a:rPr lang="en-US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</a:br>
            <a:r>
              <a:rPr lang="en-US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  </a:t>
            </a:r>
            <a:r>
              <a:rPr lang="cs-CZ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nepřímé</a:t>
            </a:r>
            <a:endParaRPr lang="cs-CZ" sz="2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</a:endParaRPr>
          </a:p>
        </p:txBody>
      </p:sp>
      <p:sp>
        <p:nvSpPr>
          <p:cNvPr id="31" name="Slide Number Placeholder 2"/>
          <p:cNvSpPr txBox="1">
            <a:spLocks/>
          </p:cNvSpPr>
          <p:nvPr/>
        </p:nvSpPr>
        <p:spPr>
          <a:xfrm>
            <a:off x="7010400" y="6477000"/>
            <a:ext cx="2133600" cy="3810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6069EF-2218-4AB1-8D37-562BB864C21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2" name="Rectangle 5"/>
          <p:cNvSpPr txBox="1">
            <a:spLocks noChangeArrowheads="1"/>
          </p:cNvSpPr>
          <p:nvPr/>
        </p:nvSpPr>
        <p:spPr bwMode="auto">
          <a:xfrm>
            <a:off x="539552" y="5445224"/>
            <a:ext cx="3240360" cy="936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tabLst/>
              <a:defRPr/>
            </a:pPr>
            <a:r>
              <a:rPr lang="cs-CZ" sz="2200" b="1" kern="0" dirty="0" smtClean="0">
                <a:latin typeface="+mn-lt"/>
              </a:rPr>
              <a:t>P</a:t>
            </a:r>
            <a:r>
              <a:rPr kumimoji="0" lang="cs-CZ" sz="2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římé</a:t>
            </a:r>
            <a:r>
              <a:rPr kumimoji="0" lang="cs-CZ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osvětlení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556792"/>
            <a:ext cx="2833688" cy="35274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867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2780928"/>
            <a:ext cx="2859087" cy="3559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8678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79388" y="1628800"/>
            <a:ext cx="4536628" cy="11525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dirty="0" smtClean="0"/>
              <a:t>Pouze </a:t>
            </a:r>
            <a:r>
              <a:rPr lang="cs-CZ" b="1" dirty="0" smtClean="0"/>
              <a:t>přímé osvětlení</a:t>
            </a:r>
            <a:endParaRPr lang="en-US" b="1" dirty="0" smtClean="0"/>
          </a:p>
          <a:p>
            <a:pPr marL="742950" lvl="1" indent="-285750" eaLnBrk="1" hangingPunct="1">
              <a:lnSpc>
                <a:spcPct val="90000"/>
              </a:lnSpc>
            </a:pPr>
            <a:r>
              <a:rPr lang="cs-CZ" dirty="0" smtClean="0"/>
              <a:t>Světlo se odrazí JEDNOU na cestě ze zdroje do kamery</a:t>
            </a:r>
            <a:endParaRPr lang="en-US" dirty="0" smtClean="0"/>
          </a:p>
        </p:txBody>
      </p:sp>
      <p:sp>
        <p:nvSpPr>
          <p:cNvPr id="28679" name="Text Box 6"/>
          <p:cNvSpPr txBox="1">
            <a:spLocks noChangeArrowheads="1"/>
          </p:cNvSpPr>
          <p:nvPr/>
        </p:nvSpPr>
        <p:spPr bwMode="auto">
          <a:xfrm>
            <a:off x="0" y="6521450"/>
            <a:ext cx="275588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n-lt"/>
              </a:rPr>
              <a:t>Images </a:t>
            </a:r>
            <a:r>
              <a:rPr lang="en-US" sz="1600" dirty="0" smtClean="0">
                <a:solidFill>
                  <a:schemeClr val="tx2"/>
                </a:solidFill>
                <a:latin typeface="+mn-lt"/>
                <a:cs typeface="Arial" charset="0"/>
              </a:rPr>
              <a:t>© </a:t>
            </a:r>
            <a:r>
              <a:rPr lang="en-US" sz="1600" dirty="0">
                <a:solidFill>
                  <a:schemeClr val="tx2"/>
                </a:solidFill>
                <a:latin typeface="+mn-lt"/>
                <a:cs typeface="Arial" charset="0"/>
              </a:rPr>
              <a:t>PDI/</a:t>
            </a:r>
            <a:r>
              <a:rPr lang="en-US" sz="1600" dirty="0" err="1">
                <a:solidFill>
                  <a:schemeClr val="tx2"/>
                </a:solidFill>
                <a:latin typeface="+mn-lt"/>
                <a:cs typeface="Arial" charset="0"/>
              </a:rPr>
              <a:t>Dreamworks</a:t>
            </a:r>
            <a:endParaRPr lang="en-US" sz="16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8680" name="Rectangle 7"/>
          <p:cNvSpPr>
            <a:spLocks noChangeArrowheads="1"/>
          </p:cNvSpPr>
          <p:nvPr/>
        </p:nvSpPr>
        <p:spPr bwMode="auto">
          <a:xfrm>
            <a:off x="4572000" y="5213350"/>
            <a:ext cx="4571999" cy="16446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cs-CZ" sz="2200" b="1" dirty="0" smtClean="0">
                <a:latin typeface="+mn-lt"/>
              </a:rPr>
              <a:t>Globální osvětlení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r>
              <a:rPr lang="en-US" sz="2200" dirty="0" smtClean="0">
                <a:latin typeface="+mn-lt"/>
              </a:rPr>
              <a:t>Glob</a:t>
            </a:r>
            <a:r>
              <a:rPr lang="cs-CZ" sz="2200" dirty="0">
                <a:latin typeface="+mn-lt"/>
              </a:rPr>
              <a:t>á</a:t>
            </a:r>
            <a:r>
              <a:rPr lang="en-US" sz="2200" dirty="0">
                <a:latin typeface="+mn-lt"/>
              </a:rPr>
              <a:t>l</a:t>
            </a:r>
            <a:r>
              <a:rPr lang="cs-CZ" sz="2200" dirty="0">
                <a:latin typeface="+mn-lt"/>
              </a:rPr>
              <a:t>ní</a:t>
            </a:r>
            <a:r>
              <a:rPr lang="en-US" sz="2200" dirty="0">
                <a:latin typeface="+mn-lt"/>
              </a:rPr>
              <a:t> = </a:t>
            </a:r>
            <a:r>
              <a:rPr lang="cs-CZ" sz="2200" dirty="0">
                <a:latin typeface="+mn-lt"/>
              </a:rPr>
              <a:t>Přímé + Nepřímé</a:t>
            </a:r>
            <a:endParaRPr lang="en-US" sz="2200" dirty="0">
              <a:latin typeface="+mn-lt"/>
            </a:endParaRP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r>
              <a:rPr lang="cs-CZ" sz="2200" dirty="0" smtClean="0">
                <a:latin typeface="+mn-lt"/>
              </a:rPr>
              <a:t>Transport </a:t>
            </a:r>
            <a:r>
              <a:rPr lang="cs-CZ" sz="2200" dirty="0">
                <a:latin typeface="+mn-lt"/>
              </a:rPr>
              <a:t>světla mezi plochami ve scéně</a:t>
            </a:r>
            <a:endParaRPr lang="en-US" sz="2200" dirty="0">
              <a:latin typeface="+mn-lt"/>
            </a:endParaRP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r>
              <a:rPr lang="cs-CZ" sz="2200" dirty="0">
                <a:latin typeface="+mn-lt"/>
              </a:rPr>
              <a:t>Mnoho odrazů světla</a:t>
            </a:r>
            <a:endParaRPr lang="en-US" sz="2200" dirty="0">
              <a:latin typeface="+mn-lt"/>
            </a:endParaRPr>
          </a:p>
        </p:txBody>
      </p:sp>
      <p:sp>
        <p:nvSpPr>
          <p:cNvPr id="1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Globální osvětlení</a:t>
            </a:r>
            <a:br>
              <a:rPr lang="cs-CZ" dirty="0" smtClean="0"/>
            </a:br>
            <a:r>
              <a:rPr lang="en-US" dirty="0" smtClean="0"/>
              <a:t>(</a:t>
            </a:r>
            <a:r>
              <a:rPr lang="cs-CZ" dirty="0" err="1" smtClean="0"/>
              <a:t>Global</a:t>
            </a:r>
            <a:r>
              <a:rPr lang="cs-CZ" dirty="0" smtClean="0"/>
              <a:t> </a:t>
            </a:r>
            <a:r>
              <a:rPr lang="cs-CZ" dirty="0" err="1" smtClean="0"/>
              <a:t>illumination</a:t>
            </a:r>
            <a:r>
              <a:rPr lang="cs-CZ" dirty="0" smtClean="0"/>
              <a:t> – GI</a:t>
            </a:r>
            <a:r>
              <a:rPr lang="en-US" dirty="0" smtClean="0"/>
              <a:t>)</a:t>
            </a:r>
            <a:endParaRPr lang="cs-CZ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Efekty globálního osvětlení</a:t>
            </a:r>
            <a:endParaRPr lang="en-US" dirty="0" smtClean="0"/>
          </a:p>
        </p:txBody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8760"/>
            <a:ext cx="8229600" cy="4862165"/>
          </a:xfrm>
        </p:spPr>
        <p:txBody>
          <a:bodyPr/>
          <a:lstStyle/>
          <a:p>
            <a:pPr eaLnBrk="1" hangingPunct="1"/>
            <a:r>
              <a:rPr lang="cs-CZ" dirty="0" smtClean="0"/>
              <a:t>Ideální </a:t>
            </a:r>
            <a:r>
              <a:rPr lang="cs-CZ" b="1" dirty="0" smtClean="0"/>
              <a:t>odraz/lom</a:t>
            </a:r>
            <a:r>
              <a:rPr lang="cs-CZ" dirty="0" smtClean="0"/>
              <a:t> světla</a:t>
            </a:r>
          </a:p>
          <a:p>
            <a:pPr eaLnBrk="1" hangingPunct="1"/>
            <a:r>
              <a:rPr lang="cs-CZ" b="1" dirty="0" smtClean="0"/>
              <a:t>Půjčování barev</a:t>
            </a:r>
            <a:r>
              <a:rPr lang="cs-CZ" dirty="0" smtClean="0"/>
              <a:t> (</a:t>
            </a:r>
            <a:r>
              <a:rPr lang="cs-CZ" dirty="0" err="1" smtClean="0"/>
              <a:t>color</a:t>
            </a:r>
            <a:r>
              <a:rPr lang="cs-CZ" dirty="0" smtClean="0"/>
              <a:t> </a:t>
            </a:r>
            <a:r>
              <a:rPr lang="cs-CZ" dirty="0" err="1" smtClean="0"/>
              <a:t>bleeding</a:t>
            </a:r>
            <a:r>
              <a:rPr lang="cs-CZ" dirty="0" smtClean="0"/>
              <a:t>)</a:t>
            </a:r>
          </a:p>
          <a:p>
            <a:pPr eaLnBrk="1" hangingPunct="1"/>
            <a:r>
              <a:rPr lang="cs-CZ" b="1" dirty="0" smtClean="0"/>
              <a:t>Kaustiky</a:t>
            </a:r>
            <a:r>
              <a:rPr lang="cs-CZ" dirty="0" smtClean="0"/>
              <a:t> – „prasátka“ (</a:t>
            </a:r>
            <a:r>
              <a:rPr lang="cs-CZ" dirty="0" err="1" smtClean="0"/>
              <a:t>Caustics</a:t>
            </a:r>
            <a:r>
              <a:rPr lang="cs-CZ" dirty="0" smtClean="0"/>
              <a:t>)</a:t>
            </a:r>
          </a:p>
        </p:txBody>
      </p:sp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3002" y="2596728"/>
            <a:ext cx="5275262" cy="378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Ideální odraz/lom</a:t>
            </a:r>
            <a:endParaRPr lang="en-US" dirty="0" smtClean="0"/>
          </a:p>
        </p:txBody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Sklo, zrcadlo, vodní hladina</a:t>
            </a:r>
          </a:p>
          <a:p>
            <a:pPr eaLnBrk="1" hangingPunct="1"/>
            <a:r>
              <a:rPr lang="cs-CZ" dirty="0" smtClean="0"/>
              <a:t>Obraz na povrchu vody je dán rozložením světla v úplně jiné části scény (dno, okolí, nebe, slunce)</a:t>
            </a:r>
          </a:p>
          <a:p>
            <a:pPr eaLnBrk="1" hangingPunct="1"/>
            <a:endParaRPr lang="cs-CZ" dirty="0" smtClean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2943572"/>
            <a:ext cx="3905250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-51792" y="62484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2012</a:t>
            </a:r>
            <a:endParaRPr lang="en-US" alt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Půjčování barev</a:t>
            </a:r>
            <a:r>
              <a:rPr lang="en-US" dirty="0" smtClean="0"/>
              <a:t> (Color Bleeding)</a:t>
            </a:r>
          </a:p>
        </p:txBody>
      </p:sp>
      <p:grpSp>
        <p:nvGrpSpPr>
          <p:cNvPr id="11" name="Skupina 10"/>
          <p:cNvGrpSpPr/>
          <p:nvPr/>
        </p:nvGrpSpPr>
        <p:grpSpPr>
          <a:xfrm>
            <a:off x="899592" y="1268760"/>
            <a:ext cx="7129164" cy="3127954"/>
            <a:chOff x="611188" y="1412776"/>
            <a:chExt cx="7750175" cy="3400425"/>
          </a:xfrm>
        </p:grpSpPr>
        <p:pic>
          <p:nvPicPr>
            <p:cNvPr id="31748" name="Picture 4" descr="figure_01a-color_bleedi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11188" y="1412776"/>
              <a:ext cx="4175125" cy="3400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49" name="Picture 6" descr="CornellScen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03800" y="1412776"/>
              <a:ext cx="3357563" cy="3384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757" name="Line 14"/>
            <p:cNvSpPr>
              <a:spLocks noChangeShapeType="1"/>
            </p:cNvSpPr>
            <p:nvPr/>
          </p:nvSpPr>
          <p:spPr bwMode="auto">
            <a:xfrm flipH="1" flipV="1">
              <a:off x="1259632" y="2508945"/>
              <a:ext cx="936104" cy="72008"/>
            </a:xfrm>
            <a:prstGeom prst="line">
              <a:avLst/>
            </a:prstGeom>
            <a:noFill/>
            <a:ln w="57150">
              <a:solidFill>
                <a:srgbClr val="6699FF"/>
              </a:solidFill>
              <a:round/>
              <a:headEnd type="triangle" w="med" len="med"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 flipH="1">
              <a:off x="5364088" y="1572841"/>
              <a:ext cx="216024" cy="576064"/>
            </a:xfrm>
            <a:prstGeom prst="line">
              <a:avLst/>
            </a:prstGeom>
            <a:noFill/>
            <a:ln w="57150">
              <a:solidFill>
                <a:srgbClr val="6699FF"/>
              </a:solidFill>
              <a:round/>
              <a:headEnd type="triangle" w="med" len="med"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4"/>
            <p:cNvSpPr>
              <a:spLocks noChangeShapeType="1"/>
            </p:cNvSpPr>
            <p:nvPr/>
          </p:nvSpPr>
          <p:spPr bwMode="auto">
            <a:xfrm>
              <a:off x="7452320" y="1572841"/>
              <a:ext cx="504056" cy="504056"/>
            </a:xfrm>
            <a:prstGeom prst="line">
              <a:avLst/>
            </a:prstGeom>
            <a:noFill/>
            <a:ln w="57150">
              <a:solidFill>
                <a:srgbClr val="6699FF"/>
              </a:solidFill>
              <a:round/>
              <a:headEnd type="triangle" w="med" len="med"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457200" y="4581128"/>
            <a:ext cx="8218488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kumimoji="0" lang="cs-CZ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Odraz světla z jednoho difúzního povrchu na jiný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kumimoji="0" lang="cs-CZ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Důležité např. v malbě</a:t>
            </a:r>
          </a:p>
          <a:p>
            <a:pPr marL="669925" marR="0" lvl="1" indent="-3254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tabLst/>
              <a:defRPr/>
            </a:pPr>
            <a:r>
              <a:rPr kumimoji="0" lang="cs-CZ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Lidé podvědomě využívají půjčování barev k pochopení vzájemného prostorového uspořádání objektů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-195808" y="6356176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2012</a:t>
            </a:r>
            <a:endParaRPr lang="en-US" alt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Půjčování barev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4" descr="redCarpe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855403" y="1869099"/>
            <a:ext cx="5380893" cy="4080181"/>
          </a:xfrm>
          <a:prstGeom prst="rect">
            <a:avLst/>
          </a:prstGeom>
          <a:noFill/>
          <a:ln/>
        </p:spPr>
      </p:pic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-36512" y="6525345"/>
            <a:ext cx="342825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400" dirty="0" smtClean="0">
                <a:latin typeface="+mn-lt"/>
              </a:rPr>
              <a:t>Obrázek</a:t>
            </a:r>
            <a:r>
              <a:rPr lang="en-US" sz="1400" dirty="0" smtClean="0">
                <a:latin typeface="+mn-lt"/>
              </a:rPr>
              <a:t>: Michael </a:t>
            </a:r>
            <a:r>
              <a:rPr lang="en-US" sz="1400" dirty="0" err="1" smtClean="0">
                <a:latin typeface="+mn-lt"/>
              </a:rPr>
              <a:t>Bunnell</a:t>
            </a:r>
            <a:endParaRPr lang="en-US" sz="1400" dirty="0">
              <a:latin typeface="+mn-lt"/>
            </a:endParaRPr>
          </a:p>
        </p:txBody>
      </p:sp>
      <p:sp>
        <p:nvSpPr>
          <p:cNvPr id="9" name="Slide Number Placeholder 2"/>
          <p:cNvSpPr txBox="1">
            <a:spLocks/>
          </p:cNvSpPr>
          <p:nvPr/>
        </p:nvSpPr>
        <p:spPr>
          <a:xfrm>
            <a:off x="7010400" y="6477000"/>
            <a:ext cx="2133600" cy="3810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6069EF-2218-4AB1-8D37-562BB864C21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Line 14"/>
          <p:cNvSpPr>
            <a:spLocks noChangeShapeType="1"/>
          </p:cNvSpPr>
          <p:nvPr/>
        </p:nvSpPr>
        <p:spPr bwMode="auto">
          <a:xfrm flipH="1">
            <a:off x="6084168" y="5517232"/>
            <a:ext cx="288032" cy="360040"/>
          </a:xfrm>
          <a:prstGeom prst="line">
            <a:avLst/>
          </a:prstGeom>
          <a:noFill/>
          <a:ln w="57150">
            <a:solidFill>
              <a:srgbClr val="6699FF"/>
            </a:solidFill>
            <a:round/>
            <a:headEnd type="triangle" w="med" len="med"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2012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 descr="MonstersInc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576536" y="1400026"/>
            <a:ext cx="6019800" cy="3613150"/>
          </a:xfrm>
          <a:prstGeom prst="rect">
            <a:avLst/>
          </a:prstGeom>
          <a:noFill/>
          <a:ln/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5373216"/>
            <a:ext cx="8229600" cy="117998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dirty="0" smtClean="0"/>
              <a:t>Manuálně umístěné zdroje světla nahrazují GI</a:t>
            </a:r>
            <a:endParaRPr lang="en-US" dirty="0" smtClean="0"/>
          </a:p>
          <a:p>
            <a:pPr lvl="1">
              <a:lnSpc>
                <a:spcPct val="80000"/>
              </a:lnSpc>
            </a:pPr>
            <a:r>
              <a:rPr lang="cs-CZ" sz="2200" dirty="0" smtClean="0"/>
              <a:t>Např. </a:t>
            </a:r>
            <a:r>
              <a:rPr lang="cs-CZ" dirty="0" smtClean="0"/>
              <a:t>m</a:t>
            </a:r>
            <a:r>
              <a:rPr lang="cs-CZ" sz="2200" dirty="0" smtClean="0"/>
              <a:t>odré světlo na zelené příšerce</a:t>
            </a:r>
            <a:endParaRPr lang="en-US" sz="2200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“Manu</a:t>
            </a:r>
            <a:r>
              <a:rPr lang="cs-CZ" dirty="0" smtClean="0"/>
              <a:t>á</a:t>
            </a:r>
            <a:r>
              <a:rPr lang="en-US" dirty="0" smtClean="0"/>
              <a:t>l</a:t>
            </a:r>
            <a:r>
              <a:rPr lang="cs-CZ" dirty="0" smtClean="0"/>
              <a:t>ní</a:t>
            </a:r>
            <a:r>
              <a:rPr lang="en-US" dirty="0" smtClean="0"/>
              <a:t>” </a:t>
            </a:r>
            <a:r>
              <a:rPr lang="cs-CZ" dirty="0" smtClean="0"/>
              <a:t>globální osvětlení</a:t>
            </a:r>
            <a:endParaRPr lang="en-US" dirty="0"/>
          </a:p>
        </p:txBody>
      </p:sp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1562100" y="1373386"/>
            <a:ext cx="302433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latin typeface="+mn-lt"/>
              </a:rPr>
              <a:t>Monsters Inc., </a:t>
            </a:r>
            <a:r>
              <a:rPr lang="en-US" sz="1600" dirty="0" smtClean="0">
                <a:solidFill>
                  <a:schemeClr val="bg1"/>
                </a:solidFill>
                <a:latin typeface="+mn-lt"/>
              </a:rPr>
              <a:t>2001 </a:t>
            </a:r>
            <a:br>
              <a:rPr lang="en-US" sz="1600" dirty="0" smtClean="0">
                <a:solidFill>
                  <a:schemeClr val="bg1"/>
                </a:solidFill>
                <a:latin typeface="+mn-lt"/>
              </a:rPr>
            </a:br>
            <a:r>
              <a:rPr lang="en-US" sz="1600" dirty="0" smtClean="0">
                <a:solidFill>
                  <a:schemeClr val="bg1"/>
                </a:solidFill>
                <a:latin typeface="+mn-lt"/>
              </a:rPr>
              <a:t>© Pixar Animation  Studios  </a:t>
            </a:r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2012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Kaustiky </a:t>
            </a:r>
            <a:r>
              <a:rPr lang="en-US" dirty="0" smtClean="0"/>
              <a:t>(</a:t>
            </a:r>
            <a:r>
              <a:rPr lang="cs-CZ" dirty="0" err="1" smtClean="0"/>
              <a:t>Caustics</a:t>
            </a:r>
            <a:r>
              <a:rPr lang="en-US" dirty="0" smtClean="0"/>
              <a:t>)</a:t>
            </a:r>
          </a:p>
        </p:txBody>
      </p:sp>
      <p:pic>
        <p:nvPicPr>
          <p:cNvPr id="33796" name="Picture 4" descr="figure_01b-caust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3153668"/>
            <a:ext cx="3744913" cy="280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6" descr="cogland-caustic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32325" y="3140968"/>
            <a:ext cx="3743325" cy="2808287"/>
          </a:xfrm>
          <a:noFill/>
        </p:spPr>
      </p:pic>
      <p:sp>
        <p:nvSpPr>
          <p:cNvPr id="33798" name="Text Box 8"/>
          <p:cNvSpPr txBox="1">
            <a:spLocks noChangeArrowheads="1"/>
          </p:cNvSpPr>
          <p:nvPr/>
        </p:nvSpPr>
        <p:spPr bwMode="auto">
          <a:xfrm>
            <a:off x="2022475" y="5928518"/>
            <a:ext cx="13500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 smtClean="0">
                <a:latin typeface="+mn-lt"/>
              </a:rPr>
              <a:t>Fotografie</a:t>
            </a:r>
            <a:endParaRPr lang="en-US" sz="2000" dirty="0">
              <a:latin typeface="+mn-lt"/>
            </a:endParaRPr>
          </a:p>
        </p:txBody>
      </p:sp>
      <p:sp>
        <p:nvSpPr>
          <p:cNvPr id="33799" name="Text Box 9"/>
          <p:cNvSpPr txBox="1">
            <a:spLocks noChangeArrowheads="1"/>
          </p:cNvSpPr>
          <p:nvPr/>
        </p:nvSpPr>
        <p:spPr bwMode="auto">
          <a:xfrm>
            <a:off x="4524612" y="5928518"/>
            <a:ext cx="400782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latin typeface="+mn-lt"/>
              </a:rPr>
              <a:t>Simulace pomocí </a:t>
            </a:r>
            <a:r>
              <a:rPr lang="cs-CZ" sz="2000" dirty="0" smtClean="0">
                <a:latin typeface="+mn-lt"/>
              </a:rPr>
              <a:t>fotonových </a:t>
            </a:r>
            <a:r>
              <a:rPr lang="cs-CZ" sz="2000" dirty="0">
                <a:latin typeface="+mn-lt"/>
              </a:rPr>
              <a:t>map</a:t>
            </a:r>
            <a:endParaRPr lang="en-US" sz="2000" dirty="0">
              <a:latin typeface="+mn-lt"/>
            </a:endParaRPr>
          </a:p>
        </p:txBody>
      </p:sp>
      <p:sp>
        <p:nvSpPr>
          <p:cNvPr id="33800" name="Rectangle 10"/>
          <p:cNvSpPr>
            <a:spLocks noChangeArrowheads="1"/>
          </p:cNvSpPr>
          <p:nvPr/>
        </p:nvSpPr>
        <p:spPr bwMode="auto">
          <a:xfrm>
            <a:off x="457200" y="1484313"/>
            <a:ext cx="8218488" cy="464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cs-CZ" sz="2200" dirty="0">
                <a:latin typeface="+mn-lt"/>
              </a:rPr>
              <a:t>„Prasátka“</a:t>
            </a:r>
          </a:p>
          <a:p>
            <a:pPr marL="914400" lvl="1" indent="-4572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AutoNum type="arabicPeriod"/>
            </a:pPr>
            <a:r>
              <a:rPr lang="cs-CZ" sz="2200" dirty="0">
                <a:latin typeface="+mn-lt"/>
              </a:rPr>
              <a:t>Zaostření světla při odrazu nebo lomu – lokální zvýšení intenzity světla</a:t>
            </a:r>
            <a:endParaRPr lang="en-US" sz="2200" dirty="0">
              <a:latin typeface="+mn-lt"/>
            </a:endParaRPr>
          </a:p>
          <a:p>
            <a:pPr marL="914400" lvl="1" indent="-4572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AutoNum type="arabicPeriod"/>
            </a:pPr>
            <a:r>
              <a:rPr lang="cs-CZ" sz="2200" dirty="0">
                <a:latin typeface="+mn-lt"/>
              </a:rPr>
              <a:t>Dopad zaostřeného světla na difúzní plochu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2012</a:t>
            </a:r>
            <a:endParaRPr lang="en-US" alt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Kaustiky</a:t>
            </a:r>
            <a:endParaRPr lang="en-US" smtClean="0"/>
          </a:p>
        </p:txBody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Ve fyzice a v počítačovém vidění se </a:t>
            </a:r>
            <a:r>
              <a:rPr lang="cs-CZ" dirty="0" err="1" smtClean="0"/>
              <a:t>kaustikou</a:t>
            </a:r>
            <a:r>
              <a:rPr lang="cs-CZ" dirty="0" smtClean="0"/>
              <a:t> rozumí singularita (nekonečná hustota světelné energie)</a:t>
            </a:r>
          </a:p>
        </p:txBody>
      </p:sp>
      <p:pic>
        <p:nvPicPr>
          <p:cNvPr id="34821" name="Picture 4" descr="simp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750" y="2932906"/>
            <a:ext cx="3733800" cy="28003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34822" name="Line 5"/>
          <p:cNvSpPr>
            <a:spLocks noChangeShapeType="1"/>
          </p:cNvSpPr>
          <p:nvPr/>
        </p:nvSpPr>
        <p:spPr bwMode="auto">
          <a:xfrm flipH="1">
            <a:off x="2430463" y="3272631"/>
            <a:ext cx="1143000" cy="609600"/>
          </a:xfrm>
          <a:prstGeom prst="line">
            <a:avLst/>
          </a:prstGeom>
          <a:noFill/>
          <a:ln w="19050">
            <a:solidFill>
              <a:srgbClr val="F5E8CF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823" name="Line 6"/>
          <p:cNvSpPr>
            <a:spLocks noChangeShapeType="1"/>
          </p:cNvSpPr>
          <p:nvPr/>
        </p:nvSpPr>
        <p:spPr bwMode="auto">
          <a:xfrm flipH="1">
            <a:off x="2876550" y="3294856"/>
            <a:ext cx="1143000" cy="609600"/>
          </a:xfrm>
          <a:prstGeom prst="line">
            <a:avLst/>
          </a:prstGeom>
          <a:noFill/>
          <a:ln w="19050">
            <a:solidFill>
              <a:srgbClr val="DDC49B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824" name="Line 7"/>
          <p:cNvSpPr>
            <a:spLocks noChangeShapeType="1"/>
          </p:cNvSpPr>
          <p:nvPr/>
        </p:nvSpPr>
        <p:spPr bwMode="auto">
          <a:xfrm flipH="1">
            <a:off x="3028950" y="3447256"/>
            <a:ext cx="1143000" cy="609600"/>
          </a:xfrm>
          <a:prstGeom prst="line">
            <a:avLst/>
          </a:prstGeom>
          <a:noFill/>
          <a:ln w="19050">
            <a:solidFill>
              <a:srgbClr val="DDC49B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825" name="Line 8"/>
          <p:cNvSpPr>
            <a:spLocks noChangeShapeType="1"/>
          </p:cNvSpPr>
          <p:nvPr/>
        </p:nvSpPr>
        <p:spPr bwMode="auto">
          <a:xfrm flipH="1">
            <a:off x="2582863" y="3577431"/>
            <a:ext cx="1143000" cy="609600"/>
          </a:xfrm>
          <a:prstGeom prst="line">
            <a:avLst/>
          </a:prstGeom>
          <a:noFill/>
          <a:ln w="19050">
            <a:solidFill>
              <a:srgbClr val="F5E8CF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826" name="Line 9"/>
          <p:cNvSpPr>
            <a:spLocks noChangeShapeType="1"/>
          </p:cNvSpPr>
          <p:nvPr/>
        </p:nvSpPr>
        <p:spPr bwMode="auto">
          <a:xfrm flipH="1">
            <a:off x="2800350" y="3752056"/>
            <a:ext cx="1143000" cy="609600"/>
          </a:xfrm>
          <a:prstGeom prst="line">
            <a:avLst/>
          </a:prstGeom>
          <a:noFill/>
          <a:ln w="19050">
            <a:solidFill>
              <a:srgbClr val="F5E8CF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827" name="Line 10"/>
          <p:cNvSpPr>
            <a:spLocks noChangeShapeType="1"/>
          </p:cNvSpPr>
          <p:nvPr/>
        </p:nvSpPr>
        <p:spPr bwMode="auto">
          <a:xfrm flipH="1">
            <a:off x="3257550" y="3904456"/>
            <a:ext cx="1143000" cy="609600"/>
          </a:xfrm>
          <a:prstGeom prst="line">
            <a:avLst/>
          </a:prstGeom>
          <a:noFill/>
          <a:ln w="19050">
            <a:solidFill>
              <a:srgbClr val="DDC49B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828" name="Line 11"/>
          <p:cNvSpPr>
            <a:spLocks noChangeShapeType="1"/>
          </p:cNvSpPr>
          <p:nvPr/>
        </p:nvSpPr>
        <p:spPr bwMode="auto">
          <a:xfrm flipH="1">
            <a:off x="2735263" y="4034631"/>
            <a:ext cx="1143000" cy="609600"/>
          </a:xfrm>
          <a:prstGeom prst="line">
            <a:avLst/>
          </a:prstGeom>
          <a:noFill/>
          <a:ln w="19050">
            <a:solidFill>
              <a:srgbClr val="F5E8CF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829" name="Line 12"/>
          <p:cNvSpPr>
            <a:spLocks noChangeShapeType="1"/>
          </p:cNvSpPr>
          <p:nvPr/>
        </p:nvSpPr>
        <p:spPr bwMode="auto">
          <a:xfrm flipH="1">
            <a:off x="3028950" y="4133056"/>
            <a:ext cx="1143000" cy="609600"/>
          </a:xfrm>
          <a:prstGeom prst="line">
            <a:avLst/>
          </a:prstGeom>
          <a:noFill/>
          <a:ln w="19050">
            <a:solidFill>
              <a:srgbClr val="F5E8CF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34830" name="Picture 14" descr="metalr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5350" y="2913856"/>
            <a:ext cx="3733800" cy="28003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34831" name="Line 16"/>
          <p:cNvSpPr>
            <a:spLocks noChangeShapeType="1"/>
          </p:cNvSpPr>
          <p:nvPr/>
        </p:nvSpPr>
        <p:spPr bwMode="auto">
          <a:xfrm flipH="1">
            <a:off x="7219950" y="3752056"/>
            <a:ext cx="1600200" cy="228600"/>
          </a:xfrm>
          <a:prstGeom prst="line">
            <a:avLst/>
          </a:prstGeom>
          <a:noFill/>
          <a:ln w="19050">
            <a:solidFill>
              <a:srgbClr val="F5E8CF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832" name="Line 17"/>
          <p:cNvSpPr>
            <a:spLocks noChangeShapeType="1"/>
          </p:cNvSpPr>
          <p:nvPr/>
        </p:nvSpPr>
        <p:spPr bwMode="auto">
          <a:xfrm flipH="1">
            <a:off x="6915150" y="3904456"/>
            <a:ext cx="1600200" cy="228600"/>
          </a:xfrm>
          <a:prstGeom prst="line">
            <a:avLst/>
          </a:prstGeom>
          <a:noFill/>
          <a:ln w="19050">
            <a:solidFill>
              <a:srgbClr val="F5E8CF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833" name="Line 18"/>
          <p:cNvSpPr>
            <a:spLocks noChangeShapeType="1"/>
          </p:cNvSpPr>
          <p:nvPr/>
        </p:nvSpPr>
        <p:spPr bwMode="auto">
          <a:xfrm flipH="1">
            <a:off x="6610350" y="4056856"/>
            <a:ext cx="1600200" cy="228600"/>
          </a:xfrm>
          <a:prstGeom prst="line">
            <a:avLst/>
          </a:prstGeom>
          <a:noFill/>
          <a:ln w="19050">
            <a:solidFill>
              <a:srgbClr val="F5E8CF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834" name="Line 19"/>
          <p:cNvSpPr>
            <a:spLocks noChangeShapeType="1"/>
          </p:cNvSpPr>
          <p:nvPr/>
        </p:nvSpPr>
        <p:spPr bwMode="auto">
          <a:xfrm flipH="1">
            <a:off x="6534150" y="4209256"/>
            <a:ext cx="1600200" cy="228600"/>
          </a:xfrm>
          <a:prstGeom prst="line">
            <a:avLst/>
          </a:prstGeom>
          <a:noFill/>
          <a:ln w="19050">
            <a:solidFill>
              <a:srgbClr val="F5E8CF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835" name="Line 20"/>
          <p:cNvSpPr>
            <a:spLocks noChangeShapeType="1"/>
          </p:cNvSpPr>
          <p:nvPr/>
        </p:nvSpPr>
        <p:spPr bwMode="auto">
          <a:xfrm flipH="1">
            <a:off x="6534150" y="4361656"/>
            <a:ext cx="1600200" cy="228600"/>
          </a:xfrm>
          <a:prstGeom prst="line">
            <a:avLst/>
          </a:prstGeom>
          <a:noFill/>
          <a:ln w="19050">
            <a:solidFill>
              <a:srgbClr val="F5E8CF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836" name="Line 21"/>
          <p:cNvSpPr>
            <a:spLocks noChangeShapeType="1"/>
          </p:cNvSpPr>
          <p:nvPr/>
        </p:nvSpPr>
        <p:spPr bwMode="auto">
          <a:xfrm flipH="1">
            <a:off x="6686550" y="4514056"/>
            <a:ext cx="1600200" cy="228600"/>
          </a:xfrm>
          <a:prstGeom prst="line">
            <a:avLst/>
          </a:prstGeom>
          <a:noFill/>
          <a:ln w="19050">
            <a:solidFill>
              <a:srgbClr val="F5E8CF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837" name="Line 22"/>
          <p:cNvSpPr>
            <a:spLocks noChangeShapeType="1"/>
          </p:cNvSpPr>
          <p:nvPr/>
        </p:nvSpPr>
        <p:spPr bwMode="auto">
          <a:xfrm flipH="1">
            <a:off x="6827838" y="4634706"/>
            <a:ext cx="1600200" cy="228600"/>
          </a:xfrm>
          <a:prstGeom prst="line">
            <a:avLst/>
          </a:prstGeom>
          <a:noFill/>
          <a:ln w="19050">
            <a:solidFill>
              <a:srgbClr val="F5E8CF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6151" name="Oval 23"/>
          <p:cNvSpPr>
            <a:spLocks noChangeArrowheads="1"/>
          </p:cNvSpPr>
          <p:nvPr/>
        </p:nvSpPr>
        <p:spPr bwMode="auto">
          <a:xfrm>
            <a:off x="1330325" y="4982368"/>
            <a:ext cx="304800" cy="130175"/>
          </a:xfrm>
          <a:prstGeom prst="ellipse">
            <a:avLst/>
          </a:prstGeom>
          <a:solidFill>
            <a:schemeClr val="hlink">
              <a:alpha val="50195"/>
            </a:schemeClr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5927725" y="4048918"/>
            <a:ext cx="1249363" cy="1231900"/>
            <a:chOff x="3794" y="1867"/>
            <a:chExt cx="787" cy="776"/>
          </a:xfrm>
        </p:grpSpPr>
        <p:sp>
          <p:nvSpPr>
            <p:cNvPr id="34840" name="Arc 25"/>
            <p:cNvSpPr>
              <a:spLocks/>
            </p:cNvSpPr>
            <p:nvPr/>
          </p:nvSpPr>
          <p:spPr bwMode="auto">
            <a:xfrm rot="-1540933">
              <a:off x="3794" y="2121"/>
              <a:ext cx="310" cy="522"/>
            </a:xfrm>
            <a:custGeom>
              <a:avLst/>
              <a:gdLst>
                <a:gd name="T0" fmla="*/ 0 w 23193"/>
                <a:gd name="T1" fmla="*/ 75 h 21600"/>
                <a:gd name="T2" fmla="*/ 310 w 23193"/>
                <a:gd name="T3" fmla="*/ 88 h 21600"/>
                <a:gd name="T4" fmla="*/ 149 w 23193"/>
                <a:gd name="T5" fmla="*/ 522 h 21600"/>
                <a:gd name="T6" fmla="*/ 0 60000 65536"/>
                <a:gd name="T7" fmla="*/ 0 60000 65536"/>
                <a:gd name="T8" fmla="*/ 0 60000 65536"/>
                <a:gd name="T9" fmla="*/ 0 w 23193"/>
                <a:gd name="T10" fmla="*/ 0 h 21600"/>
                <a:gd name="T11" fmla="*/ 23193 w 23193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193" h="21600" fill="none" extrusionOk="0">
                  <a:moveTo>
                    <a:pt x="-1" y="3117"/>
                  </a:moveTo>
                  <a:cubicBezTo>
                    <a:pt x="3372" y="1078"/>
                    <a:pt x="7237" y="-1"/>
                    <a:pt x="11179" y="0"/>
                  </a:cubicBezTo>
                  <a:cubicBezTo>
                    <a:pt x="15456" y="0"/>
                    <a:pt x="19637" y="1270"/>
                    <a:pt x="23192" y="3649"/>
                  </a:cubicBezTo>
                </a:path>
                <a:path w="23193" h="21600" stroke="0" extrusionOk="0">
                  <a:moveTo>
                    <a:pt x="-1" y="3117"/>
                  </a:moveTo>
                  <a:cubicBezTo>
                    <a:pt x="3372" y="1078"/>
                    <a:pt x="7237" y="-1"/>
                    <a:pt x="11179" y="0"/>
                  </a:cubicBezTo>
                  <a:cubicBezTo>
                    <a:pt x="15456" y="0"/>
                    <a:pt x="19637" y="1270"/>
                    <a:pt x="23192" y="3649"/>
                  </a:cubicBezTo>
                  <a:lnTo>
                    <a:pt x="11179" y="21600"/>
                  </a:lnTo>
                  <a:close/>
                </a:path>
              </a:pathLst>
            </a:custGeom>
            <a:noFill/>
            <a:ln w="2857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41" name="Arc 26"/>
            <p:cNvSpPr>
              <a:spLocks/>
            </p:cNvSpPr>
            <p:nvPr/>
          </p:nvSpPr>
          <p:spPr bwMode="auto">
            <a:xfrm rot="-4805394">
              <a:off x="4078" y="1704"/>
              <a:ext cx="340" cy="666"/>
            </a:xfrm>
            <a:custGeom>
              <a:avLst/>
              <a:gdLst>
                <a:gd name="T0" fmla="*/ 0 w 28661"/>
                <a:gd name="T1" fmla="*/ 96 h 21600"/>
                <a:gd name="T2" fmla="*/ 340 w 28661"/>
                <a:gd name="T3" fmla="*/ 275 h 21600"/>
                <a:gd name="T4" fmla="*/ 133 w 28661"/>
                <a:gd name="T5" fmla="*/ 666 h 21600"/>
                <a:gd name="T6" fmla="*/ 0 60000 65536"/>
                <a:gd name="T7" fmla="*/ 0 60000 65536"/>
                <a:gd name="T8" fmla="*/ 0 60000 65536"/>
                <a:gd name="T9" fmla="*/ 0 w 28661"/>
                <a:gd name="T10" fmla="*/ 0 h 21600"/>
                <a:gd name="T11" fmla="*/ 28661 w 2866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661" h="21600" fill="none" extrusionOk="0">
                  <a:moveTo>
                    <a:pt x="-1" y="3117"/>
                  </a:moveTo>
                  <a:cubicBezTo>
                    <a:pt x="3372" y="1078"/>
                    <a:pt x="7237" y="-1"/>
                    <a:pt x="11179" y="0"/>
                  </a:cubicBezTo>
                  <a:cubicBezTo>
                    <a:pt x="18097" y="0"/>
                    <a:pt x="24597" y="3313"/>
                    <a:pt x="28660" y="8913"/>
                  </a:cubicBezTo>
                </a:path>
                <a:path w="28661" h="21600" stroke="0" extrusionOk="0">
                  <a:moveTo>
                    <a:pt x="-1" y="3117"/>
                  </a:moveTo>
                  <a:cubicBezTo>
                    <a:pt x="3372" y="1078"/>
                    <a:pt x="7237" y="-1"/>
                    <a:pt x="11179" y="0"/>
                  </a:cubicBezTo>
                  <a:cubicBezTo>
                    <a:pt x="18097" y="0"/>
                    <a:pt x="24597" y="3313"/>
                    <a:pt x="28660" y="8913"/>
                  </a:cubicBezTo>
                  <a:lnTo>
                    <a:pt x="11179" y="21600"/>
                  </a:lnTo>
                  <a:close/>
                </a:path>
              </a:pathLst>
            </a:custGeom>
            <a:noFill/>
            <a:ln w="2857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2012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151" grpId="0" animBg="1"/>
      <p:bldP spid="17615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Pohled na vodu</a:t>
            </a:r>
            <a:endParaRPr lang="en-US" dirty="0" smtClean="0"/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868863"/>
            <a:ext cx="8229600" cy="1262062"/>
          </a:xfrm>
        </p:spPr>
        <p:txBody>
          <a:bodyPr/>
          <a:lstStyle/>
          <a:p>
            <a:pPr eaLnBrk="1" hangingPunct="1"/>
            <a:r>
              <a:rPr lang="cs-CZ" smtClean="0"/>
              <a:t>Odraz + lom na povrchu vody</a:t>
            </a:r>
          </a:p>
          <a:p>
            <a:pPr eaLnBrk="1" hangingPunct="1"/>
            <a:r>
              <a:rPr lang="cs-CZ" smtClean="0"/>
              <a:t>Kaustiky na dně bazénu</a:t>
            </a:r>
            <a:endParaRPr lang="en-US" smtClean="0"/>
          </a:p>
        </p:txBody>
      </p:sp>
      <p:pic>
        <p:nvPicPr>
          <p:cNvPr id="35845" name="Picture 14" descr="Seminar_Img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268413"/>
            <a:ext cx="8397875" cy="280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15" descr="pool%20wa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825" y="4327525"/>
            <a:ext cx="3743325" cy="1549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2012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3050"/>
            <a:ext cx="8229600" cy="614363"/>
          </a:xfrm>
        </p:spPr>
        <p:txBody>
          <a:bodyPr/>
          <a:lstStyle/>
          <a:p>
            <a:pPr eaLnBrk="1" hangingPunct="1"/>
            <a:r>
              <a:rPr lang="cs-CZ" b="1" dirty="0" smtClean="0"/>
              <a:t>Syntéza obrazu (</a:t>
            </a:r>
            <a:r>
              <a:rPr lang="en-US" b="1" dirty="0" smtClean="0"/>
              <a:t>Rendering</a:t>
            </a:r>
            <a:r>
              <a:rPr lang="cs-CZ" b="1" dirty="0" smtClean="0"/>
              <a:t>)</a:t>
            </a:r>
            <a:endParaRPr lang="fr-FR" b="1" dirty="0" smtClean="0"/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484313"/>
            <a:ext cx="4040188" cy="4646612"/>
          </a:xfrm>
        </p:spPr>
        <p:txBody>
          <a:bodyPr/>
          <a:lstStyle/>
          <a:p>
            <a:pPr eaLnBrk="1" hangingPunct="1"/>
            <a:r>
              <a:rPr lang="cs-CZ" sz="2200" dirty="0" smtClean="0"/>
              <a:t>Vytvoř obrázek</a:t>
            </a:r>
            <a:r>
              <a:rPr lang="en-US" sz="2200" dirty="0" smtClean="0"/>
              <a:t>…</a:t>
            </a:r>
          </a:p>
          <a:p>
            <a:pPr eaLnBrk="1" hangingPunct="1"/>
            <a:endParaRPr lang="en-US" sz="2200" dirty="0" smtClean="0"/>
          </a:p>
          <a:p>
            <a:pPr eaLnBrk="1" hangingPunct="1"/>
            <a:endParaRPr lang="fr-FR" sz="2200" dirty="0" smtClean="0"/>
          </a:p>
        </p:txBody>
      </p:sp>
      <p:pic>
        <p:nvPicPr>
          <p:cNvPr id="1030" name="Picture 4" descr="chemin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503863" y="1141413"/>
            <a:ext cx="3317875" cy="2643187"/>
          </a:xfrm>
          <a:noFill/>
        </p:spPr>
      </p:pic>
      <p:graphicFrame>
        <p:nvGraphicFramePr>
          <p:cNvPr id="1026" name="Object 5"/>
          <p:cNvGraphicFramePr>
            <a:graphicFrameLocks noChangeAspect="1"/>
          </p:cNvGraphicFramePr>
          <p:nvPr>
            <p:ph sz="quarter" idx="3"/>
          </p:nvPr>
        </p:nvGraphicFramePr>
        <p:xfrm>
          <a:off x="457200" y="2463800"/>
          <a:ext cx="4862513" cy="3652838"/>
        </p:xfrm>
        <a:graphic>
          <a:graphicData uri="http://schemas.openxmlformats.org/presentationml/2006/ole">
            <p:oleObj spid="_x0000_s1026" name="Image bitmap" r:id="rId5" imgW="9952381" imgH="7992591" progId="PBrush">
              <p:embed/>
            </p:oleObj>
          </a:graphicData>
        </a:graphic>
      </p:graphicFrame>
      <p:sp>
        <p:nvSpPr>
          <p:cNvPr id="1031" name="Rectangle 6"/>
          <p:cNvSpPr>
            <a:spLocks noChangeArrowheads="1"/>
          </p:cNvSpPr>
          <p:nvPr/>
        </p:nvSpPr>
        <p:spPr bwMode="auto">
          <a:xfrm>
            <a:off x="5503863" y="5067300"/>
            <a:ext cx="3317875" cy="160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</a:pPr>
            <a:r>
              <a:rPr lang="en-US" sz="2200" dirty="0">
                <a:latin typeface="+mn-lt"/>
              </a:rPr>
              <a:t>…</a:t>
            </a:r>
            <a:r>
              <a:rPr lang="cs-CZ" sz="2200" dirty="0">
                <a:latin typeface="+mn-lt"/>
              </a:rPr>
              <a:t>z </a:t>
            </a:r>
            <a:r>
              <a:rPr lang="cs-CZ" sz="2200" dirty="0" smtClean="0">
                <a:latin typeface="+mn-lt"/>
              </a:rPr>
              <a:t>matematického</a:t>
            </a:r>
            <a:r>
              <a:rPr lang="en-US" sz="2200" dirty="0" smtClean="0">
                <a:latin typeface="+mn-lt"/>
              </a:rPr>
              <a:t> </a:t>
            </a:r>
            <a:r>
              <a:rPr lang="cs-CZ" sz="2200" dirty="0" smtClean="0">
                <a:latin typeface="+mn-lt"/>
              </a:rPr>
              <a:t>popisu </a:t>
            </a:r>
            <a:r>
              <a:rPr lang="cs-CZ" sz="2200" dirty="0">
                <a:latin typeface="+mn-lt"/>
              </a:rPr>
              <a:t>scény</a:t>
            </a:r>
            <a:r>
              <a:rPr lang="en-US" sz="2200" dirty="0">
                <a:latin typeface="+mn-lt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2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2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fr-FR" sz="2200" dirty="0">
              <a:latin typeface="+mn-lt"/>
            </a:endParaRPr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PG III (NPGR010) – J. </a:t>
            </a:r>
            <a:r>
              <a:rPr lang="en-US" altLang="en-US" dirty="0" err="1" smtClean="0"/>
              <a:t>Křivánek</a:t>
            </a:r>
            <a:r>
              <a:rPr lang="en-US" altLang="en-US" dirty="0" smtClean="0"/>
              <a:t> 2012</a:t>
            </a:r>
            <a:endParaRPr lang="en-US" alt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Kaustiky pod vodou</a:t>
            </a:r>
          </a:p>
        </p:txBody>
      </p:sp>
      <p:sp>
        <p:nvSpPr>
          <p:cNvPr id="36868" name="Freeform 4"/>
          <p:cNvSpPr>
            <a:spLocks/>
          </p:cNvSpPr>
          <p:nvPr/>
        </p:nvSpPr>
        <p:spPr bwMode="auto">
          <a:xfrm>
            <a:off x="1116013" y="2833063"/>
            <a:ext cx="7200900" cy="960437"/>
          </a:xfrm>
          <a:custGeom>
            <a:avLst/>
            <a:gdLst>
              <a:gd name="T0" fmla="*/ 0 w 4536"/>
              <a:gd name="T1" fmla="*/ 333 h 605"/>
              <a:gd name="T2" fmla="*/ 590 w 4536"/>
              <a:gd name="T3" fmla="*/ 605 h 605"/>
              <a:gd name="T4" fmla="*/ 1043 w 4536"/>
              <a:gd name="T5" fmla="*/ 333 h 605"/>
              <a:gd name="T6" fmla="*/ 1043 w 4536"/>
              <a:gd name="T7" fmla="*/ 151 h 605"/>
              <a:gd name="T8" fmla="*/ 1633 w 4536"/>
              <a:gd name="T9" fmla="*/ 469 h 605"/>
              <a:gd name="T10" fmla="*/ 2041 w 4536"/>
              <a:gd name="T11" fmla="*/ 469 h 605"/>
              <a:gd name="T12" fmla="*/ 2223 w 4536"/>
              <a:gd name="T13" fmla="*/ 151 h 605"/>
              <a:gd name="T14" fmla="*/ 2177 w 4536"/>
              <a:gd name="T15" fmla="*/ 106 h 605"/>
              <a:gd name="T16" fmla="*/ 2540 w 4536"/>
              <a:gd name="T17" fmla="*/ 151 h 605"/>
              <a:gd name="T18" fmla="*/ 3175 w 4536"/>
              <a:gd name="T19" fmla="*/ 469 h 605"/>
              <a:gd name="T20" fmla="*/ 3674 w 4536"/>
              <a:gd name="T21" fmla="*/ 197 h 605"/>
              <a:gd name="T22" fmla="*/ 3765 w 4536"/>
              <a:gd name="T23" fmla="*/ 61 h 605"/>
              <a:gd name="T24" fmla="*/ 4536 w 4536"/>
              <a:gd name="T25" fmla="*/ 560 h 60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6"/>
              <a:gd name="T40" fmla="*/ 0 h 605"/>
              <a:gd name="T41" fmla="*/ 4536 w 4536"/>
              <a:gd name="T42" fmla="*/ 605 h 60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6" h="605">
                <a:moveTo>
                  <a:pt x="0" y="333"/>
                </a:moveTo>
                <a:cubicBezTo>
                  <a:pt x="208" y="469"/>
                  <a:pt x="416" y="605"/>
                  <a:pt x="590" y="605"/>
                </a:cubicBezTo>
                <a:cubicBezTo>
                  <a:pt x="764" y="605"/>
                  <a:pt x="968" y="409"/>
                  <a:pt x="1043" y="333"/>
                </a:cubicBezTo>
                <a:cubicBezTo>
                  <a:pt x="1118" y="257"/>
                  <a:pt x="945" y="128"/>
                  <a:pt x="1043" y="151"/>
                </a:cubicBezTo>
                <a:cubicBezTo>
                  <a:pt x="1141" y="174"/>
                  <a:pt x="1467" y="416"/>
                  <a:pt x="1633" y="469"/>
                </a:cubicBezTo>
                <a:cubicBezTo>
                  <a:pt x="1799" y="522"/>
                  <a:pt x="1943" y="522"/>
                  <a:pt x="2041" y="469"/>
                </a:cubicBezTo>
                <a:cubicBezTo>
                  <a:pt x="2139" y="416"/>
                  <a:pt x="2200" y="211"/>
                  <a:pt x="2223" y="151"/>
                </a:cubicBezTo>
                <a:cubicBezTo>
                  <a:pt x="2246" y="91"/>
                  <a:pt x="2124" y="106"/>
                  <a:pt x="2177" y="106"/>
                </a:cubicBezTo>
                <a:cubicBezTo>
                  <a:pt x="2230" y="106"/>
                  <a:pt x="2374" y="91"/>
                  <a:pt x="2540" y="151"/>
                </a:cubicBezTo>
                <a:cubicBezTo>
                  <a:pt x="2706" y="211"/>
                  <a:pt x="2986" y="461"/>
                  <a:pt x="3175" y="469"/>
                </a:cubicBezTo>
                <a:cubicBezTo>
                  <a:pt x="3364" y="477"/>
                  <a:pt x="3576" y="265"/>
                  <a:pt x="3674" y="197"/>
                </a:cubicBezTo>
                <a:cubicBezTo>
                  <a:pt x="3772" y="129"/>
                  <a:pt x="3621" y="0"/>
                  <a:pt x="3765" y="61"/>
                </a:cubicBezTo>
                <a:cubicBezTo>
                  <a:pt x="3909" y="122"/>
                  <a:pt x="4408" y="477"/>
                  <a:pt x="4536" y="560"/>
                </a:cubicBezTo>
              </a:path>
            </a:pathLst>
          </a:custGeom>
          <a:noFill/>
          <a:ln w="9525">
            <a:solidFill>
              <a:srgbClr val="6699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69" name="Line 5"/>
          <p:cNvSpPr>
            <a:spLocks noChangeShapeType="1"/>
          </p:cNvSpPr>
          <p:nvPr/>
        </p:nvSpPr>
        <p:spPr bwMode="auto">
          <a:xfrm>
            <a:off x="971550" y="4849188"/>
            <a:ext cx="74882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0" name="AutoShape 6"/>
          <p:cNvSpPr>
            <a:spLocks noChangeArrowheads="1"/>
          </p:cNvSpPr>
          <p:nvPr/>
        </p:nvSpPr>
        <p:spPr bwMode="auto">
          <a:xfrm rot="-2694385">
            <a:off x="6732588" y="1104275"/>
            <a:ext cx="792162" cy="576263"/>
          </a:xfrm>
          <a:prstGeom prst="leftArrow">
            <a:avLst>
              <a:gd name="adj1" fmla="val 50000"/>
              <a:gd name="adj2" fmla="val 34366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1" name="Line 7"/>
          <p:cNvSpPr>
            <a:spLocks noChangeShapeType="1"/>
          </p:cNvSpPr>
          <p:nvPr/>
        </p:nvSpPr>
        <p:spPr bwMode="auto">
          <a:xfrm flipH="1">
            <a:off x="5219700" y="1536075"/>
            <a:ext cx="1584325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2" name="Line 8"/>
          <p:cNvSpPr>
            <a:spLocks noChangeShapeType="1"/>
          </p:cNvSpPr>
          <p:nvPr/>
        </p:nvSpPr>
        <p:spPr bwMode="auto">
          <a:xfrm flipH="1">
            <a:off x="5580063" y="1680538"/>
            <a:ext cx="1296987" cy="1655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3" name="Line 9"/>
          <p:cNvSpPr>
            <a:spLocks noChangeShapeType="1"/>
          </p:cNvSpPr>
          <p:nvPr/>
        </p:nvSpPr>
        <p:spPr bwMode="auto">
          <a:xfrm flipH="1">
            <a:off x="5867400" y="1680538"/>
            <a:ext cx="1152525" cy="180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4" name="Line 10"/>
          <p:cNvSpPr>
            <a:spLocks noChangeShapeType="1"/>
          </p:cNvSpPr>
          <p:nvPr/>
        </p:nvSpPr>
        <p:spPr bwMode="auto">
          <a:xfrm flipH="1">
            <a:off x="4859338" y="1391613"/>
            <a:ext cx="1944687" cy="1657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3307" name="Line 11"/>
          <p:cNvSpPr>
            <a:spLocks noChangeShapeType="1"/>
          </p:cNvSpPr>
          <p:nvPr/>
        </p:nvSpPr>
        <p:spPr bwMode="auto">
          <a:xfrm flipH="1">
            <a:off x="4500563" y="3048963"/>
            <a:ext cx="358775" cy="1800225"/>
          </a:xfrm>
          <a:prstGeom prst="line">
            <a:avLst/>
          </a:prstGeom>
          <a:noFill/>
          <a:ln w="9525">
            <a:solidFill>
              <a:srgbClr val="FF010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3308" name="Line 12"/>
          <p:cNvSpPr>
            <a:spLocks noChangeShapeType="1"/>
          </p:cNvSpPr>
          <p:nvPr/>
        </p:nvSpPr>
        <p:spPr bwMode="auto">
          <a:xfrm flipH="1">
            <a:off x="4572000" y="3120400"/>
            <a:ext cx="647700" cy="1728788"/>
          </a:xfrm>
          <a:prstGeom prst="line">
            <a:avLst/>
          </a:prstGeom>
          <a:noFill/>
          <a:ln w="9525">
            <a:solidFill>
              <a:srgbClr val="FF010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3309" name="Line 13"/>
          <p:cNvSpPr>
            <a:spLocks noChangeShapeType="1"/>
          </p:cNvSpPr>
          <p:nvPr/>
        </p:nvSpPr>
        <p:spPr bwMode="auto">
          <a:xfrm flipH="1">
            <a:off x="4572000" y="3336300"/>
            <a:ext cx="1008063" cy="1512888"/>
          </a:xfrm>
          <a:prstGeom prst="line">
            <a:avLst/>
          </a:prstGeom>
          <a:noFill/>
          <a:ln w="9525">
            <a:solidFill>
              <a:srgbClr val="FF010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3310" name="Line 14"/>
          <p:cNvSpPr>
            <a:spLocks noChangeShapeType="1"/>
          </p:cNvSpPr>
          <p:nvPr/>
        </p:nvSpPr>
        <p:spPr bwMode="auto">
          <a:xfrm flipH="1">
            <a:off x="4932363" y="3480763"/>
            <a:ext cx="935037" cy="1368425"/>
          </a:xfrm>
          <a:prstGeom prst="line">
            <a:avLst/>
          </a:prstGeom>
          <a:noFill/>
          <a:ln w="9525">
            <a:solidFill>
              <a:srgbClr val="FF010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9" name="Line 15"/>
          <p:cNvSpPr>
            <a:spLocks noChangeShapeType="1"/>
          </p:cNvSpPr>
          <p:nvPr/>
        </p:nvSpPr>
        <p:spPr bwMode="auto">
          <a:xfrm flipH="1">
            <a:off x="6156325" y="1751975"/>
            <a:ext cx="936625" cy="1873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3312" name="Line 16"/>
          <p:cNvSpPr>
            <a:spLocks noChangeShapeType="1"/>
          </p:cNvSpPr>
          <p:nvPr/>
        </p:nvSpPr>
        <p:spPr bwMode="auto">
          <a:xfrm flipH="1">
            <a:off x="6011863" y="3625225"/>
            <a:ext cx="144462" cy="1223963"/>
          </a:xfrm>
          <a:prstGeom prst="line">
            <a:avLst/>
          </a:prstGeom>
          <a:noFill/>
          <a:ln w="9525">
            <a:solidFill>
              <a:srgbClr val="FF010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3313" name="Oval 17"/>
          <p:cNvSpPr>
            <a:spLocks noChangeArrowheads="1"/>
          </p:cNvSpPr>
          <p:nvPr/>
        </p:nvSpPr>
        <p:spPr bwMode="auto">
          <a:xfrm>
            <a:off x="4211638" y="4417388"/>
            <a:ext cx="936625" cy="792162"/>
          </a:xfrm>
          <a:prstGeom prst="ellipse">
            <a:avLst/>
          </a:prstGeom>
          <a:solidFill>
            <a:srgbClr val="3366FF">
              <a:alpha val="32941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3314" name="Oval 18"/>
          <p:cNvSpPr>
            <a:spLocks noChangeArrowheads="1"/>
          </p:cNvSpPr>
          <p:nvPr/>
        </p:nvSpPr>
        <p:spPr bwMode="auto">
          <a:xfrm>
            <a:off x="5508625" y="4488825"/>
            <a:ext cx="863600" cy="741363"/>
          </a:xfrm>
          <a:prstGeom prst="ellipse">
            <a:avLst/>
          </a:prstGeom>
          <a:solidFill>
            <a:srgbClr val="3366FF">
              <a:alpha val="32941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3315" name="Line 19"/>
          <p:cNvSpPr>
            <a:spLocks noChangeShapeType="1"/>
          </p:cNvSpPr>
          <p:nvPr/>
        </p:nvSpPr>
        <p:spPr bwMode="auto">
          <a:xfrm flipV="1">
            <a:off x="3348038" y="4849188"/>
            <a:ext cx="1368425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83316" name="Text Box 20"/>
          <p:cNvSpPr txBox="1">
            <a:spLocks noChangeArrowheads="1"/>
          </p:cNvSpPr>
          <p:nvPr/>
        </p:nvSpPr>
        <p:spPr bwMode="auto">
          <a:xfrm>
            <a:off x="467544" y="5087387"/>
            <a:ext cx="345638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200" dirty="0" smtClean="0">
                <a:latin typeface="+mn-lt"/>
              </a:rPr>
              <a:t>Vysoká „koncentrace“ (hustota) světelné energie</a:t>
            </a:r>
            <a:endParaRPr lang="en-US" sz="2200" dirty="0">
              <a:latin typeface="+mn-lt"/>
            </a:endParaRPr>
          </a:p>
        </p:txBody>
      </p:sp>
      <p:sp>
        <p:nvSpPr>
          <p:cNvPr id="183317" name="Line 21"/>
          <p:cNvSpPr>
            <a:spLocks noChangeShapeType="1"/>
          </p:cNvSpPr>
          <p:nvPr/>
        </p:nvSpPr>
        <p:spPr bwMode="auto">
          <a:xfrm flipH="1" flipV="1">
            <a:off x="5940425" y="4849188"/>
            <a:ext cx="144463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83318" name="Text Box 22"/>
          <p:cNvSpPr txBox="1">
            <a:spLocks noChangeArrowheads="1"/>
          </p:cNvSpPr>
          <p:nvPr/>
        </p:nvSpPr>
        <p:spPr bwMode="auto">
          <a:xfrm>
            <a:off x="6227763" y="5136525"/>
            <a:ext cx="291623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200" dirty="0" smtClean="0">
                <a:latin typeface="+mn-lt"/>
              </a:rPr>
              <a:t>Nízká hustota světlené energie </a:t>
            </a:r>
            <a:endParaRPr lang="en-US" sz="2200" dirty="0">
              <a:latin typeface="+mn-lt"/>
            </a:endParaRPr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2012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3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3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83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83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83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3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3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8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8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8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8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307" grpId="0" animBg="1"/>
      <p:bldP spid="183308" grpId="0" animBg="1"/>
      <p:bldP spid="183309" grpId="0" animBg="1"/>
      <p:bldP spid="183310" grpId="0" animBg="1"/>
      <p:bldP spid="183312" grpId="0" animBg="1"/>
      <p:bldP spid="183313" grpId="0" animBg="1"/>
      <p:bldP spid="183314" grpId="0" animBg="1"/>
      <p:bldP spid="183315" grpId="0" animBg="1"/>
      <p:bldP spid="183316" grpId="0"/>
      <p:bldP spid="183317" grpId="0" animBg="1"/>
      <p:bldP spid="1833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Efekty globálního osvětlení …</a:t>
            </a:r>
            <a:endParaRPr lang="en-US" dirty="0" smtClean="0"/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709120"/>
          </a:xfrm>
        </p:spPr>
        <p:txBody>
          <a:bodyPr/>
          <a:lstStyle/>
          <a:p>
            <a:pPr eaLnBrk="1" hangingPunct="1"/>
            <a:r>
              <a:rPr lang="cs-CZ" dirty="0" smtClean="0"/>
              <a:t>… jsou důsledkem:</a:t>
            </a:r>
          </a:p>
          <a:p>
            <a:pPr lvl="1" eaLnBrk="1" hangingPunct="1"/>
            <a:endParaRPr lang="en-US" dirty="0" smtClean="0"/>
          </a:p>
          <a:p>
            <a:pPr lvl="1" eaLnBrk="1" hangingPunct="1"/>
            <a:r>
              <a:rPr lang="cs-CZ" b="1" dirty="0" smtClean="0"/>
              <a:t>Modulace intenzity světla </a:t>
            </a:r>
            <a:r>
              <a:rPr lang="cs-CZ" dirty="0" smtClean="0"/>
              <a:t>jako funkce prostoru a úhlu při odrazu světla na površích objektů </a:t>
            </a:r>
            <a:r>
              <a:rPr lang="en-US" dirty="0" smtClean="0"/>
              <a:t>(</a:t>
            </a:r>
            <a:r>
              <a:rPr lang="cs-CZ" i="1" dirty="0" smtClean="0"/>
              <a:t>kaustiky</a:t>
            </a:r>
            <a:r>
              <a:rPr lang="en-US" dirty="0" smtClean="0"/>
              <a:t>)</a:t>
            </a:r>
            <a:endParaRPr lang="cs-CZ" dirty="0" smtClean="0"/>
          </a:p>
          <a:p>
            <a:pPr lvl="2" eaLnBrk="1" hangingPunct="1"/>
            <a:r>
              <a:rPr lang="cs-CZ" dirty="0" smtClean="0"/>
              <a:t>Dáno geometrií objektů</a:t>
            </a:r>
          </a:p>
          <a:p>
            <a:pPr lvl="2" eaLnBrk="1" hangingPunct="1"/>
            <a:r>
              <a:rPr lang="cs-CZ" dirty="0" smtClean="0"/>
              <a:t>Materiálovými vlastnostmi objektů (matný x lesklý)</a:t>
            </a:r>
          </a:p>
          <a:p>
            <a:pPr lvl="1" eaLnBrk="1" hangingPunct="1"/>
            <a:endParaRPr lang="en-US" dirty="0" smtClean="0"/>
          </a:p>
          <a:p>
            <a:pPr lvl="1" eaLnBrk="1" hangingPunct="1"/>
            <a:r>
              <a:rPr lang="cs-CZ" b="1" dirty="0" smtClean="0"/>
              <a:t>Modulací spektra (barvy) světla</a:t>
            </a:r>
            <a:r>
              <a:rPr lang="cs-CZ" dirty="0" smtClean="0"/>
              <a:t> při odrazu/lomu </a:t>
            </a:r>
            <a:r>
              <a:rPr lang="en-US" dirty="0" smtClean="0"/>
              <a:t>(</a:t>
            </a:r>
            <a:r>
              <a:rPr lang="cs-CZ" i="1" dirty="0" smtClean="0"/>
              <a:t>půjčování barev</a:t>
            </a:r>
            <a:r>
              <a:rPr lang="en-US" dirty="0" smtClean="0"/>
              <a:t>)</a:t>
            </a:r>
            <a:endParaRPr lang="cs-CZ" dirty="0" smtClean="0"/>
          </a:p>
          <a:p>
            <a:pPr lvl="2" eaLnBrk="1" hangingPunct="1"/>
            <a:r>
              <a:rPr lang="cs-CZ" dirty="0" smtClean="0"/>
              <a:t>Tj. změn intenzity světla jako funkce vlnové délky</a:t>
            </a:r>
          </a:p>
          <a:p>
            <a:pPr lvl="2" eaLnBrk="1" hangingPunct="1"/>
            <a:r>
              <a:rPr lang="cs-CZ" dirty="0" smtClean="0"/>
              <a:t>Dáno spektrální odrazivostí materiálů</a:t>
            </a:r>
          </a:p>
          <a:p>
            <a:pPr lvl="3" eaLnBrk="1" hangingPunct="1"/>
            <a:r>
              <a:rPr lang="cs-CZ" dirty="0" smtClean="0"/>
              <a:t>jak moc objekt odráží světlo různých vlnových délek</a:t>
            </a:r>
          </a:p>
          <a:p>
            <a:pPr eaLnBrk="1" hangingPunct="1"/>
            <a:endParaRPr lang="cs-CZ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2012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Realistická syntéza obrazu: Ingredience</a:t>
            </a:r>
            <a:endParaRPr lang="en-US" dirty="0" smtClean="0"/>
          </a:p>
        </p:txBody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Popis „množství světla“ v prostoru – </a:t>
            </a:r>
            <a:r>
              <a:rPr lang="cs-CZ" b="1" dirty="0" smtClean="0"/>
              <a:t>Radiometrie</a:t>
            </a:r>
          </a:p>
          <a:p>
            <a:pPr eaLnBrk="1" hangingPunct="1"/>
            <a:r>
              <a:rPr lang="cs-CZ" dirty="0" smtClean="0"/>
              <a:t>Popis odrazu světla na povrchu – </a:t>
            </a:r>
            <a:r>
              <a:rPr lang="cs-CZ" b="1" dirty="0" smtClean="0"/>
              <a:t>BRDF</a:t>
            </a:r>
          </a:p>
          <a:p>
            <a:pPr eaLnBrk="1" hangingPunct="1"/>
            <a:r>
              <a:rPr lang="cs-CZ" dirty="0" smtClean="0"/>
              <a:t>Popis rozložení světla v rovnovážném stavu – </a:t>
            </a:r>
            <a:r>
              <a:rPr lang="cs-CZ" b="1" dirty="0" smtClean="0"/>
              <a:t>zobrazovací rovnice </a:t>
            </a:r>
            <a:r>
              <a:rPr lang="cs-CZ" dirty="0" smtClean="0"/>
              <a:t>(</a:t>
            </a:r>
            <a:r>
              <a:rPr lang="cs-CZ" dirty="0" err="1" smtClean="0"/>
              <a:t>rendering</a:t>
            </a:r>
            <a:r>
              <a:rPr lang="cs-CZ" dirty="0" smtClean="0"/>
              <a:t> </a:t>
            </a:r>
            <a:r>
              <a:rPr lang="cs-CZ" dirty="0" err="1" smtClean="0"/>
              <a:t>equation</a:t>
            </a:r>
            <a:r>
              <a:rPr lang="cs-CZ" dirty="0" smtClean="0"/>
              <a:t>)</a:t>
            </a:r>
          </a:p>
          <a:p>
            <a:pPr eaLnBrk="1" hangingPunct="1"/>
            <a:r>
              <a:rPr lang="cs-CZ" dirty="0" smtClean="0"/>
              <a:t>Numerické metody řešení zobrazovací rovnice</a:t>
            </a:r>
          </a:p>
          <a:p>
            <a:pPr lvl="1" eaLnBrk="1" hangingPunct="1"/>
            <a:r>
              <a:rPr lang="cs-CZ" dirty="0" smtClean="0"/>
              <a:t>Nalezení rozložení světla ve scéně, která odpovídá</a:t>
            </a:r>
          </a:p>
          <a:p>
            <a:pPr lvl="2" eaLnBrk="1" hangingPunct="1"/>
            <a:r>
              <a:rPr lang="cs-CZ" dirty="0" smtClean="0"/>
              <a:t>Zobrazovací rovnici</a:t>
            </a:r>
          </a:p>
          <a:p>
            <a:pPr lvl="2" eaLnBrk="1" hangingPunct="1"/>
            <a:r>
              <a:rPr lang="cs-CZ" dirty="0" smtClean="0"/>
              <a:t>„Okrajovým podmínkám“ = tj. popisu scény</a:t>
            </a:r>
          </a:p>
          <a:p>
            <a:pPr lvl="1" eaLnBrk="1" hangingPunct="1"/>
            <a:r>
              <a:rPr lang="cs-CZ" dirty="0" smtClean="0"/>
              <a:t>Radiační metoda (</a:t>
            </a:r>
            <a:r>
              <a:rPr lang="cs-CZ" dirty="0" err="1" smtClean="0"/>
              <a:t>radiozita</a:t>
            </a:r>
            <a:r>
              <a:rPr lang="cs-CZ" dirty="0" smtClean="0"/>
              <a:t>), </a:t>
            </a:r>
            <a:r>
              <a:rPr lang="cs-CZ" b="1" dirty="0" smtClean="0"/>
              <a:t>metody </a:t>
            </a:r>
            <a:r>
              <a:rPr lang="cs-CZ" b="1" dirty="0" err="1" smtClean="0"/>
              <a:t>Monte</a:t>
            </a:r>
            <a:r>
              <a:rPr lang="cs-CZ" b="1" dirty="0" smtClean="0"/>
              <a:t> </a:t>
            </a:r>
            <a:r>
              <a:rPr lang="cs-CZ" b="1" dirty="0" err="1" smtClean="0"/>
              <a:t>Carlo</a:t>
            </a:r>
            <a:r>
              <a:rPr lang="cs-CZ" b="1" dirty="0" smtClean="0"/>
              <a:t> </a:t>
            </a:r>
            <a:r>
              <a:rPr lang="cs-CZ" dirty="0" smtClean="0"/>
              <a:t>(stochastický </a:t>
            </a:r>
            <a:r>
              <a:rPr lang="cs-CZ" dirty="0" err="1" smtClean="0"/>
              <a:t>ray</a:t>
            </a:r>
            <a:r>
              <a:rPr lang="cs-CZ" dirty="0" smtClean="0"/>
              <a:t> </a:t>
            </a:r>
            <a:r>
              <a:rPr lang="cs-CZ" dirty="0" err="1" smtClean="0"/>
              <a:t>tracing</a:t>
            </a:r>
            <a:r>
              <a:rPr lang="cs-CZ" dirty="0" smtClean="0"/>
              <a:t>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2012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cs-CZ" b="1" dirty="0" smtClean="0"/>
              <a:t>Globální osvětlení ve filmu</a:t>
            </a:r>
            <a:endParaRPr lang="en-US" b="1" dirty="0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 descr="MonstersInc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576536" y="2048098"/>
            <a:ext cx="6019800" cy="3613150"/>
          </a:xfrm>
          <a:prstGeom prst="rect">
            <a:avLst/>
          </a:prstGeom>
          <a:noFill/>
          <a:ln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2001: </a:t>
            </a:r>
            <a:r>
              <a:rPr lang="en-US" dirty="0" smtClean="0"/>
              <a:t>“Manu</a:t>
            </a:r>
            <a:r>
              <a:rPr lang="cs-CZ" dirty="0" smtClean="0"/>
              <a:t>á</a:t>
            </a:r>
            <a:r>
              <a:rPr lang="en-US" dirty="0" smtClean="0"/>
              <a:t>l</a:t>
            </a:r>
            <a:r>
              <a:rPr lang="cs-CZ" dirty="0" smtClean="0"/>
              <a:t>ní</a:t>
            </a:r>
            <a:r>
              <a:rPr lang="en-US" dirty="0" smtClean="0"/>
              <a:t>” </a:t>
            </a:r>
            <a:r>
              <a:rPr lang="cs-CZ" dirty="0" smtClean="0"/>
              <a:t>globální osvětlení</a:t>
            </a:r>
            <a:endParaRPr lang="en-US" dirty="0"/>
          </a:p>
        </p:txBody>
      </p:sp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1562100" y="2021458"/>
            <a:ext cx="302433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latin typeface="+mn-lt"/>
              </a:rPr>
              <a:t>Monsters Inc., </a:t>
            </a:r>
            <a:r>
              <a:rPr lang="en-US" sz="1600" dirty="0" smtClean="0">
                <a:solidFill>
                  <a:schemeClr val="bg1"/>
                </a:solidFill>
                <a:latin typeface="+mn-lt"/>
              </a:rPr>
              <a:t>2001 </a:t>
            </a:r>
            <a:br>
              <a:rPr lang="en-US" sz="1600" dirty="0" smtClean="0">
                <a:solidFill>
                  <a:schemeClr val="bg1"/>
                </a:solidFill>
                <a:latin typeface="+mn-lt"/>
              </a:rPr>
            </a:br>
            <a:r>
              <a:rPr lang="en-US" sz="1600" dirty="0" smtClean="0">
                <a:solidFill>
                  <a:schemeClr val="bg1"/>
                </a:solidFill>
                <a:latin typeface="+mn-lt"/>
              </a:rPr>
              <a:t>© Pixar Animation  Studios  </a:t>
            </a:r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2012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2004: </a:t>
            </a:r>
            <a:r>
              <a:rPr lang="en-US" dirty="0" smtClean="0"/>
              <a:t>“Shrek 2”</a:t>
            </a:r>
            <a:r>
              <a:rPr lang="cs-CZ" dirty="0" smtClean="0"/>
              <a:t> – </a:t>
            </a:r>
            <a:r>
              <a:rPr lang="cs-CZ" dirty="0" err="1" smtClean="0"/>
              <a:t>Irradiance</a:t>
            </a:r>
            <a:r>
              <a:rPr lang="cs-CZ" dirty="0" smtClean="0"/>
              <a:t> </a:t>
            </a:r>
            <a:r>
              <a:rPr lang="cs-CZ" dirty="0" err="1" smtClean="0"/>
              <a:t>caching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První použití GI v animovaném celovečerním filmu</a:t>
            </a:r>
            <a:endParaRPr lang="en-US" dirty="0" smtClean="0"/>
          </a:p>
          <a:p>
            <a:r>
              <a:rPr lang="cs-CZ" dirty="0" err="1" smtClean="0"/>
              <a:t>Irradiance</a:t>
            </a:r>
            <a:r>
              <a:rPr lang="cs-CZ" dirty="0" smtClean="0"/>
              <a:t> </a:t>
            </a:r>
            <a:r>
              <a:rPr lang="cs-CZ" dirty="0" err="1" smtClean="0"/>
              <a:t>caching</a:t>
            </a:r>
            <a:endParaRPr lang="en-US" dirty="0"/>
          </a:p>
        </p:txBody>
      </p:sp>
      <p:pic>
        <p:nvPicPr>
          <p:cNvPr id="4" name="Picture 4" descr="shrek2"/>
          <p:cNvPicPr>
            <a:picLocks noChangeAspect="1" noChangeArrowheads="1"/>
          </p:cNvPicPr>
          <p:nvPr/>
        </p:nvPicPr>
        <p:blipFill>
          <a:blip r:embed="rId2" cstate="print"/>
          <a:srcRect l="50000"/>
          <a:stretch>
            <a:fillRect/>
          </a:stretch>
        </p:blipFill>
        <p:spPr>
          <a:xfrm>
            <a:off x="1763688" y="2558479"/>
            <a:ext cx="2743200" cy="3429000"/>
          </a:xfrm>
          <a:prstGeom prst="rect">
            <a:avLst/>
          </a:prstGeom>
          <a:noFill/>
          <a:ln/>
        </p:spPr>
      </p:pic>
      <p:pic>
        <p:nvPicPr>
          <p:cNvPr id="5" name="Picture 4" descr="shrek2"/>
          <p:cNvPicPr>
            <a:picLocks noChangeAspect="1" noChangeArrowheads="1"/>
          </p:cNvPicPr>
          <p:nvPr/>
        </p:nvPicPr>
        <p:blipFill>
          <a:blip r:embed="rId2" cstate="print"/>
          <a:srcRect r="50000"/>
          <a:stretch>
            <a:fillRect/>
          </a:stretch>
        </p:blipFill>
        <p:spPr>
          <a:xfrm>
            <a:off x="4853136" y="2558479"/>
            <a:ext cx="2743200" cy="3429000"/>
          </a:xfrm>
          <a:prstGeom prst="rect">
            <a:avLst/>
          </a:prstGeom>
          <a:noFill/>
          <a:ln/>
        </p:spPr>
      </p:pic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6400800" y="6211669"/>
            <a:ext cx="2743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+mn-lt"/>
              </a:rPr>
              <a:t>© PDI </a:t>
            </a:r>
            <a:r>
              <a:rPr lang="en-US" sz="1600" dirty="0" err="1" smtClean="0">
                <a:latin typeface="+mn-lt"/>
              </a:rPr>
              <a:t>Dreamworks</a:t>
            </a:r>
            <a:r>
              <a:rPr lang="en-US" sz="1600" dirty="0" smtClean="0">
                <a:latin typeface="+mn-lt"/>
              </a:rPr>
              <a:t/>
            </a:r>
            <a:br>
              <a:rPr lang="en-US" sz="1600" dirty="0" smtClean="0">
                <a:latin typeface="+mn-lt"/>
              </a:rPr>
            </a:br>
            <a:r>
              <a:rPr lang="en-US" sz="1600" dirty="0" smtClean="0">
                <a:latin typeface="+mn-lt"/>
              </a:rPr>
              <a:t>Image credit: Eric </a:t>
            </a:r>
            <a:r>
              <a:rPr lang="en-US" sz="1600" dirty="0" err="1" smtClean="0">
                <a:latin typeface="+mn-lt"/>
              </a:rPr>
              <a:t>Tabellion</a:t>
            </a:r>
            <a:endParaRPr lang="en-US" sz="1600" dirty="0">
              <a:latin typeface="+mn-lt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2012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Irradiance caching</a:t>
            </a:r>
            <a:endParaRPr lang="en-US"/>
          </a:p>
        </p:txBody>
      </p:sp>
      <p:pic>
        <p:nvPicPr>
          <p:cNvPr id="5" name="Picture 4" descr="rndr_melm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1066800"/>
            <a:ext cx="4538662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rndr_melman-b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140075"/>
            <a:ext cx="5715000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24"/>
          <p:cNvSpPr txBox="1">
            <a:spLocks noChangeArrowheads="1"/>
          </p:cNvSpPr>
          <p:nvPr/>
        </p:nvSpPr>
        <p:spPr bwMode="auto">
          <a:xfrm rot="16200000">
            <a:off x="6742253" y="3663393"/>
            <a:ext cx="44649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latin typeface="+mn-lt"/>
              </a:rPr>
              <a:t>Image </a:t>
            </a:r>
            <a:r>
              <a:rPr lang="en-US" sz="1600" dirty="0" smtClean="0">
                <a:latin typeface="+mn-lt"/>
              </a:rPr>
              <a:t>credit: Eric </a:t>
            </a:r>
            <a:r>
              <a:rPr lang="en-US" sz="1600" dirty="0" err="1" smtClean="0">
                <a:latin typeface="+mn-lt"/>
              </a:rPr>
              <a:t>Tabellion</a:t>
            </a:r>
            <a:r>
              <a:rPr lang="en-US" sz="1600" dirty="0" smtClean="0">
                <a:latin typeface="+mn-lt"/>
              </a:rPr>
              <a:t>, PDI DreamWorks</a:t>
            </a:r>
            <a:endParaRPr lang="cs-CZ" sz="1600" dirty="0">
              <a:latin typeface="+mn-l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2012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Irradiance caching</a:t>
            </a:r>
            <a:endParaRPr lang="en-US" dirty="0"/>
          </a:p>
        </p:txBody>
      </p:sp>
      <p:pic>
        <p:nvPicPr>
          <p:cNvPr id="6" name="Picture 5" descr="shifu-cach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46275"/>
            <a:ext cx="8270875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24"/>
          <p:cNvSpPr txBox="1">
            <a:spLocks noChangeArrowheads="1"/>
          </p:cNvSpPr>
          <p:nvPr/>
        </p:nvSpPr>
        <p:spPr bwMode="auto">
          <a:xfrm rot="16200000">
            <a:off x="6742253" y="3663393"/>
            <a:ext cx="44649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latin typeface="+mn-lt"/>
              </a:rPr>
              <a:t>Image </a:t>
            </a:r>
            <a:r>
              <a:rPr lang="en-US" sz="1600" dirty="0" smtClean="0">
                <a:latin typeface="+mn-lt"/>
              </a:rPr>
              <a:t>credit: Eric </a:t>
            </a:r>
            <a:r>
              <a:rPr lang="en-US" sz="1600" dirty="0" err="1" smtClean="0">
                <a:latin typeface="+mn-lt"/>
              </a:rPr>
              <a:t>Tabellion</a:t>
            </a:r>
            <a:r>
              <a:rPr lang="en-US" sz="1600" dirty="0" smtClean="0">
                <a:latin typeface="+mn-lt"/>
              </a:rPr>
              <a:t>, PDI DreamWorks</a:t>
            </a:r>
            <a:endParaRPr lang="cs-CZ" sz="1600" dirty="0">
              <a:latin typeface="+mn-l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2012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>
          <a:xfrm>
            <a:off x="125016" y="5051822"/>
            <a:ext cx="8893969" cy="1196578"/>
          </a:xfrm>
          <a:ln/>
          <a:effectLst/>
        </p:spPr>
        <p:txBody>
          <a:bodyPr/>
          <a:lstStyle/>
          <a:p>
            <a:pPr algn="ctr"/>
            <a:r>
              <a:rPr lang="en-US" sz="1300" b="0" dirty="0"/>
              <a:t>Image courtesy of Columbia Pictures.  © 2006 Columbia Pictures Industries, Inc.  All rights reserved.</a:t>
            </a:r>
          </a:p>
        </p:txBody>
      </p:sp>
      <p:pic>
        <p:nvPicPr>
          <p:cNvPr id="26626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88" y="1900908"/>
            <a:ext cx="7286625" cy="30997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6628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74211" y="6592342"/>
            <a:ext cx="1116211" cy="2355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" name="Title 3"/>
          <p:cNvSpPr txBox="1">
            <a:spLocks/>
          </p:cNvSpPr>
          <p:nvPr/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2006:</a:t>
            </a:r>
            <a:r>
              <a:rPr kumimoji="0" lang="cs-CZ" sz="32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„Monster house“ – </a:t>
            </a:r>
            <a:br>
              <a:rPr kumimoji="0" lang="cs-CZ" sz="32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cs-CZ" sz="32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Sledování cest (</a:t>
            </a:r>
            <a:r>
              <a:rPr kumimoji="0" lang="cs-CZ" sz="3200" b="1" i="0" u="none" strike="noStrike" kern="0" cap="none" spc="0" normalizeH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Path</a:t>
            </a:r>
            <a:r>
              <a:rPr kumimoji="0" lang="cs-CZ" sz="32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cs-CZ" sz="3200" b="1" i="0" u="none" strike="noStrike" kern="0" cap="none" spc="0" normalizeH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tracing</a:t>
            </a:r>
            <a:r>
              <a:rPr lang="cs-CZ" sz="32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)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2012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>
          <a:xfrm>
            <a:off x="142875" y="5051822"/>
            <a:ext cx="8867180" cy="1196578"/>
          </a:xfrm>
          <a:ln/>
          <a:effectLst/>
        </p:spPr>
        <p:txBody>
          <a:bodyPr/>
          <a:lstStyle/>
          <a:p>
            <a:pPr algn="ctr"/>
            <a:r>
              <a:rPr lang="en-US" sz="1300" b="0" dirty="0"/>
              <a:t>Image courtesy of Sony Pictures Animation.  © 2009 Sony Pictures Animation, Inc.  All rights reserved.</a:t>
            </a:r>
          </a:p>
        </p:txBody>
      </p:sp>
      <p:pic>
        <p:nvPicPr>
          <p:cNvPr id="27650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0828" y="1848445"/>
            <a:ext cx="7322344" cy="31700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7652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74211" y="6592342"/>
            <a:ext cx="1116211" cy="2355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" name="Title 3"/>
          <p:cNvSpPr txBox="1">
            <a:spLocks/>
          </p:cNvSpPr>
          <p:nvPr/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Sledování cest (</a:t>
            </a:r>
            <a:r>
              <a:rPr kumimoji="0" lang="cs-CZ" sz="3200" b="1" i="0" u="none" strike="noStrike" kern="0" cap="none" spc="0" normalizeH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Path</a:t>
            </a:r>
            <a:r>
              <a:rPr kumimoji="0" lang="cs-CZ" sz="32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cs-CZ" sz="3200" b="1" i="0" u="none" strike="noStrike" kern="0" cap="none" spc="0" normalizeH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tracing</a:t>
            </a:r>
            <a:r>
              <a:rPr lang="cs-CZ" sz="32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)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2012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Popis scény</a:t>
            </a:r>
            <a:endParaRPr lang="en-US" smtClean="0"/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53136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b="1" dirty="0" smtClean="0"/>
              <a:t>Geometrie</a:t>
            </a:r>
          </a:p>
          <a:p>
            <a:pPr lvl="1" eaLnBrk="1" hangingPunct="1">
              <a:lnSpc>
                <a:spcPct val="90000"/>
              </a:lnSpc>
            </a:pPr>
            <a:r>
              <a:rPr lang="cs-CZ" dirty="0" smtClean="0"/>
              <a:t>Kde je jaký objekt ve scéně</a:t>
            </a:r>
          </a:p>
          <a:p>
            <a:pPr lvl="1" eaLnBrk="1" hangingPunct="1">
              <a:lnSpc>
                <a:spcPct val="90000"/>
              </a:lnSpc>
            </a:pPr>
            <a:r>
              <a:rPr lang="cs-CZ" dirty="0" err="1" smtClean="0"/>
              <a:t>Ray</a:t>
            </a:r>
            <a:r>
              <a:rPr lang="cs-CZ" dirty="0" smtClean="0"/>
              <a:t> casting</a:t>
            </a:r>
          </a:p>
          <a:p>
            <a:pPr eaLnBrk="1" hangingPunct="1">
              <a:lnSpc>
                <a:spcPct val="90000"/>
              </a:lnSpc>
            </a:pPr>
            <a:r>
              <a:rPr lang="cs-CZ" b="1" dirty="0" smtClean="0"/>
              <a:t>Materiál povrchů</a:t>
            </a:r>
          </a:p>
          <a:p>
            <a:pPr lvl="1" eaLnBrk="1" hangingPunct="1">
              <a:lnSpc>
                <a:spcPct val="90000"/>
              </a:lnSpc>
            </a:pPr>
            <a:r>
              <a:rPr lang="cs-CZ" dirty="0" smtClean="0"/>
              <a:t>Barva, lesklost, průsvitnost atd.</a:t>
            </a:r>
          </a:p>
          <a:p>
            <a:pPr lvl="1" eaLnBrk="1" hangingPunct="1">
              <a:lnSpc>
                <a:spcPct val="90000"/>
              </a:lnSpc>
            </a:pPr>
            <a:r>
              <a:rPr lang="cs-CZ" dirty="0" smtClean="0"/>
              <a:t>BRDF</a:t>
            </a:r>
            <a:endParaRPr lang="cs-CZ" i="1" u="sng" dirty="0" smtClean="0"/>
          </a:p>
          <a:p>
            <a:pPr eaLnBrk="1" hangingPunct="1">
              <a:lnSpc>
                <a:spcPct val="90000"/>
              </a:lnSpc>
            </a:pPr>
            <a:r>
              <a:rPr lang="cs-CZ" b="1" dirty="0" smtClean="0"/>
              <a:t>Zdroje světla</a:t>
            </a:r>
          </a:p>
          <a:p>
            <a:pPr lvl="1" eaLnBrk="1" hangingPunct="1">
              <a:lnSpc>
                <a:spcPct val="90000"/>
              </a:lnSpc>
            </a:pPr>
            <a:r>
              <a:rPr lang="cs-CZ" dirty="0" smtClean="0"/>
              <a:t>Směrové a prostorové rozložení emitovaného světla, barva</a:t>
            </a:r>
          </a:p>
          <a:p>
            <a:pPr lvl="1" eaLnBrk="1" hangingPunct="1">
              <a:lnSpc>
                <a:spcPct val="90000"/>
              </a:lnSpc>
            </a:pPr>
            <a:r>
              <a:rPr lang="cs-CZ" dirty="0" smtClean="0"/>
              <a:t>Radiometrie</a:t>
            </a:r>
            <a:endParaRPr lang="cs-CZ" b="1" dirty="0" smtClean="0"/>
          </a:p>
          <a:p>
            <a:pPr eaLnBrk="1" hangingPunct="1">
              <a:lnSpc>
                <a:spcPct val="90000"/>
              </a:lnSpc>
            </a:pPr>
            <a:r>
              <a:rPr lang="cs-CZ" b="1" dirty="0" smtClean="0"/>
              <a:t>Kamera (</a:t>
            </a:r>
            <a:r>
              <a:rPr lang="cs-CZ" b="1" dirty="0" err="1" smtClean="0"/>
              <a:t>sensor</a:t>
            </a:r>
            <a:r>
              <a:rPr lang="cs-CZ" b="1" dirty="0" smtClean="0"/>
              <a:t>)</a:t>
            </a:r>
          </a:p>
          <a:p>
            <a:pPr lvl="1" eaLnBrk="1" hangingPunct="1">
              <a:lnSpc>
                <a:spcPct val="90000"/>
              </a:lnSpc>
            </a:pPr>
            <a:r>
              <a:rPr lang="cs-CZ" dirty="0" smtClean="0"/>
              <a:t>Perspektivní, sférická, …</a:t>
            </a:r>
          </a:p>
          <a:p>
            <a:pPr lvl="1" eaLnBrk="1" hangingPunct="1">
              <a:lnSpc>
                <a:spcPct val="90000"/>
              </a:lnSpc>
            </a:pPr>
            <a:r>
              <a:rPr lang="cs-CZ" dirty="0" smtClean="0"/>
              <a:t>„Měřící rovnice“</a:t>
            </a:r>
          </a:p>
          <a:p>
            <a:pPr lvl="1" eaLnBrk="1" hangingPunct="1">
              <a:lnSpc>
                <a:spcPct val="90000"/>
              </a:lnSpc>
            </a:pP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2012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title"/>
          </p:nvPr>
        </p:nvSpPr>
        <p:spPr>
          <a:xfrm>
            <a:off x="116086" y="5562600"/>
            <a:ext cx="8911828" cy="1196578"/>
          </a:xfrm>
          <a:ln/>
          <a:effectLst/>
        </p:spPr>
        <p:txBody>
          <a:bodyPr/>
          <a:lstStyle/>
          <a:p>
            <a:pPr algn="ctr"/>
            <a:r>
              <a:rPr lang="en-US" sz="1300" b="0" dirty="0"/>
              <a:t>Image courtesy of Columbia Pictures.  © 2009 Columbia Pictures Industries, Inc.  All rights reserved.</a:t>
            </a:r>
          </a:p>
        </p:txBody>
      </p:sp>
      <p:pic>
        <p:nvPicPr>
          <p:cNvPr id="28674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4131" y="1419820"/>
            <a:ext cx="7334622" cy="412551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8676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74211" y="6592342"/>
            <a:ext cx="1116211" cy="2355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" name="Title 3"/>
          <p:cNvSpPr txBox="1">
            <a:spLocks/>
          </p:cNvSpPr>
          <p:nvPr/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Sledování cest (</a:t>
            </a:r>
            <a:r>
              <a:rPr kumimoji="0" lang="cs-CZ" sz="3200" b="1" i="0" u="none" strike="noStrike" kern="0" cap="none" spc="0" normalizeH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Path</a:t>
            </a:r>
            <a:r>
              <a:rPr kumimoji="0" lang="cs-CZ" sz="32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cs-CZ" sz="3200" b="1" i="0" u="none" strike="noStrike" kern="0" cap="none" spc="0" normalizeH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tracing</a:t>
            </a:r>
            <a:r>
              <a:rPr lang="cs-CZ" sz="32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)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2012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74211" y="6592342"/>
            <a:ext cx="1116211" cy="2355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9699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73105" y="1285875"/>
            <a:ext cx="2870895" cy="254496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9700" name="Picture 4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36741" y="3830836"/>
            <a:ext cx="4227091" cy="303609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9701" name="Picture 5"/>
          <p:cNvPicPr>
            <a:picLocks noChangeArrowheads="1"/>
          </p:cNvPicPr>
          <p:nvPr/>
        </p:nvPicPr>
        <p:blipFill>
          <a:blip r:embed="rId5" cstate="print"/>
          <a:srcRect t="3099" b="5029"/>
          <a:stretch>
            <a:fillRect/>
          </a:stretch>
        </p:blipFill>
        <p:spPr bwMode="auto">
          <a:xfrm>
            <a:off x="-36512" y="3152775"/>
            <a:ext cx="5116712" cy="37326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9702" name="Picture 6"/>
          <p:cNvPicPr>
            <a:picLocks noChangeArrowheads="1"/>
          </p:cNvPicPr>
          <p:nvPr/>
        </p:nvPicPr>
        <p:blipFill>
          <a:blip r:embed="rId6" cstate="print"/>
          <a:srcRect l="31985" t="8003" r="21738" b="10556"/>
          <a:stretch>
            <a:fillRect/>
          </a:stretch>
        </p:blipFill>
        <p:spPr bwMode="auto">
          <a:xfrm>
            <a:off x="3897809" y="1293689"/>
            <a:ext cx="2562820" cy="25371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9705" name="Picture 9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74211" y="6592342"/>
            <a:ext cx="1116211" cy="2355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9706" name="Rectangle 10"/>
          <p:cNvSpPr>
            <a:spLocks/>
          </p:cNvSpPr>
          <p:nvPr/>
        </p:nvSpPr>
        <p:spPr bwMode="auto">
          <a:xfrm>
            <a:off x="3090684" y="6581180"/>
            <a:ext cx="2955937" cy="200055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300" dirty="0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rPr>
              <a:t>Images courtesy of Walt Disney Pictures</a:t>
            </a:r>
          </a:p>
        </p:txBody>
      </p:sp>
      <p:sp>
        <p:nvSpPr>
          <p:cNvPr id="12" name="Title 3"/>
          <p:cNvSpPr txBox="1">
            <a:spLocks/>
          </p:cNvSpPr>
          <p:nvPr/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Sledování cest (</a:t>
            </a:r>
            <a:r>
              <a:rPr kumimoji="0" lang="cs-CZ" sz="3200" b="1" i="0" u="none" strike="noStrike" kern="0" cap="none" spc="0" normalizeH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Path</a:t>
            </a:r>
            <a:r>
              <a:rPr kumimoji="0" lang="cs-CZ" sz="32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cs-CZ" sz="3200" b="1" i="0" u="none" strike="noStrike" kern="0" cap="none" spc="0" normalizeH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tracing</a:t>
            </a:r>
            <a:r>
              <a:rPr lang="cs-CZ" sz="32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)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Rectangle 10"/>
          <p:cNvSpPr>
            <a:spLocks/>
          </p:cNvSpPr>
          <p:nvPr/>
        </p:nvSpPr>
        <p:spPr bwMode="auto">
          <a:xfrm>
            <a:off x="107504" y="1340768"/>
            <a:ext cx="3794308" cy="338554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cs-CZ" sz="2200" dirty="0" smtClean="0">
                <a:latin typeface="+mn-lt"/>
                <a:ea typeface="Gill Sans" charset="0"/>
                <a:cs typeface="Gill Sans" charset="0"/>
              </a:rPr>
              <a:t>Alice in </a:t>
            </a:r>
            <a:r>
              <a:rPr lang="cs-CZ" sz="2200" dirty="0" err="1" smtClean="0">
                <a:latin typeface="+mn-lt"/>
                <a:ea typeface="Gill Sans" charset="0"/>
                <a:cs typeface="Gill Sans" charset="0"/>
              </a:rPr>
              <a:t>the</a:t>
            </a:r>
            <a:r>
              <a:rPr lang="cs-CZ" sz="2200" dirty="0" smtClean="0">
                <a:latin typeface="+mn-lt"/>
                <a:ea typeface="Gill Sans" charset="0"/>
                <a:cs typeface="Gill Sans" charset="0"/>
              </a:rPr>
              <a:t> </a:t>
            </a:r>
            <a:r>
              <a:rPr lang="cs-CZ" sz="2200" dirty="0" err="1" smtClean="0">
                <a:latin typeface="+mn-lt"/>
                <a:ea typeface="Gill Sans" charset="0"/>
                <a:cs typeface="Gill Sans" charset="0"/>
              </a:rPr>
              <a:t>Wonderland</a:t>
            </a:r>
            <a:r>
              <a:rPr lang="cs-CZ" sz="2200" dirty="0" smtClean="0">
                <a:latin typeface="+mn-lt"/>
                <a:ea typeface="Gill Sans" charset="0"/>
                <a:cs typeface="Gill Sans" charset="0"/>
              </a:rPr>
              <a:t>, 2010</a:t>
            </a:r>
            <a:endParaRPr lang="en-US" sz="2200" dirty="0">
              <a:latin typeface="+mn-lt"/>
              <a:ea typeface="Gill Sans" charset="0"/>
              <a:cs typeface="Gill Sans" charset="0"/>
            </a:endParaRPr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2012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Point-</a:t>
            </a:r>
            <a:r>
              <a:rPr lang="cs-CZ" dirty="0" err="1" smtClean="0"/>
              <a:t>based</a:t>
            </a:r>
            <a:r>
              <a:rPr lang="cs-CZ" dirty="0" smtClean="0"/>
              <a:t> GI: </a:t>
            </a:r>
            <a:r>
              <a:rPr lang="en-US" dirty="0" smtClean="0"/>
              <a:t>“Up” (</a:t>
            </a:r>
            <a:r>
              <a:rPr lang="cs-CZ" dirty="0" smtClean="0"/>
              <a:t>bez </a:t>
            </a:r>
            <a:r>
              <a:rPr lang="en-US" dirty="0" smtClean="0"/>
              <a:t>GI)</a:t>
            </a:r>
            <a:endParaRPr lang="en-US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792069"/>
            <a:ext cx="7905750" cy="444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5715000" y="6211669"/>
            <a:ext cx="3200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+mn-lt"/>
              </a:rPr>
              <a:t>© Pixar Animation  Studios</a:t>
            </a:r>
            <a:br>
              <a:rPr lang="en-US" sz="1600" dirty="0" smtClean="0">
                <a:latin typeface="+mn-lt"/>
              </a:rPr>
            </a:br>
            <a:r>
              <a:rPr lang="en-US" sz="1600" dirty="0" smtClean="0">
                <a:latin typeface="+mn-lt"/>
              </a:rPr>
              <a:t>Image credit: Per Christensen </a:t>
            </a:r>
            <a:endParaRPr lang="en-US" sz="1600" dirty="0">
              <a:latin typeface="+mn-lt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2012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Algorithm: POINT-BASED GI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Point-</a:t>
            </a:r>
            <a:r>
              <a:rPr lang="cs-CZ" dirty="0" err="1" smtClean="0"/>
              <a:t>based</a:t>
            </a:r>
            <a:r>
              <a:rPr lang="cs-CZ" dirty="0" smtClean="0"/>
              <a:t> GI: </a:t>
            </a:r>
            <a:r>
              <a:rPr lang="en-US" dirty="0" smtClean="0"/>
              <a:t>“Up” (</a:t>
            </a:r>
            <a:r>
              <a:rPr lang="cs-CZ" dirty="0" smtClean="0"/>
              <a:t>s </a:t>
            </a:r>
            <a:r>
              <a:rPr lang="en-US" dirty="0" smtClean="0"/>
              <a:t>GI)</a:t>
            </a:r>
            <a:endParaRPr lang="en-US" dirty="0"/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888" y="1792069"/>
            <a:ext cx="7896225" cy="444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5715000" y="6211669"/>
            <a:ext cx="3200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+mn-lt"/>
              </a:rPr>
              <a:t>© Pixar Animation  Studios</a:t>
            </a:r>
            <a:br>
              <a:rPr lang="en-US" sz="1600" dirty="0" smtClean="0">
                <a:latin typeface="+mn-lt"/>
              </a:rPr>
            </a:br>
            <a:r>
              <a:rPr lang="en-US" sz="1600" dirty="0" smtClean="0">
                <a:latin typeface="+mn-lt"/>
              </a:rPr>
              <a:t>Image credit: Per Christensen </a:t>
            </a:r>
            <a:endParaRPr lang="en-US" sz="1600" dirty="0">
              <a:latin typeface="+mn-l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2012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Point-</a:t>
            </a:r>
            <a:r>
              <a:rPr lang="cs-CZ" dirty="0" err="1" smtClean="0"/>
              <a:t>based</a:t>
            </a:r>
            <a:r>
              <a:rPr lang="cs-CZ" dirty="0" smtClean="0"/>
              <a:t> GI: </a:t>
            </a:r>
            <a:r>
              <a:rPr lang="en-US" dirty="0" smtClean="0"/>
              <a:t>“Toy Story 3” (</a:t>
            </a:r>
            <a:r>
              <a:rPr lang="cs-CZ" dirty="0" smtClean="0"/>
              <a:t>bez</a:t>
            </a:r>
            <a:r>
              <a:rPr lang="en-US" dirty="0" smtClean="0"/>
              <a:t> GI)</a:t>
            </a:r>
            <a:endParaRPr lang="en-US" dirty="0"/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9125" y="1715869"/>
            <a:ext cx="790575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5715000" y="6211669"/>
            <a:ext cx="3200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+mn-lt"/>
              </a:rPr>
              <a:t>© Pixar Animation  Studios</a:t>
            </a:r>
            <a:br>
              <a:rPr lang="en-US" sz="1600" dirty="0" smtClean="0">
                <a:latin typeface="+mn-lt"/>
              </a:rPr>
            </a:br>
            <a:r>
              <a:rPr lang="en-US" sz="1600" dirty="0" smtClean="0">
                <a:latin typeface="+mn-lt"/>
              </a:rPr>
              <a:t>Image credit: Per Christensen </a:t>
            </a:r>
            <a:endParaRPr lang="en-US" sz="1600" dirty="0">
              <a:latin typeface="+mn-l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2012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Algorithm: POINT-BASED GI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Point-</a:t>
            </a:r>
            <a:r>
              <a:rPr lang="cs-CZ" dirty="0" err="1" smtClean="0"/>
              <a:t>based</a:t>
            </a:r>
            <a:r>
              <a:rPr lang="cs-CZ" dirty="0" smtClean="0"/>
              <a:t> GI: </a:t>
            </a:r>
            <a:r>
              <a:rPr lang="en-US" dirty="0" smtClean="0"/>
              <a:t>“Toy Story 3” example (with GI)</a:t>
            </a:r>
            <a:endParaRPr lang="en-US" dirty="0"/>
          </a:p>
        </p:txBody>
      </p:sp>
      <p:pic>
        <p:nvPicPr>
          <p:cNvPr id="96258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9200" y="1715868"/>
            <a:ext cx="7905600" cy="445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5715000" y="6211669"/>
            <a:ext cx="3200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+mn-lt"/>
              </a:rPr>
              <a:t>© Pixar Animation  Studios</a:t>
            </a:r>
            <a:br>
              <a:rPr lang="en-US" sz="1600" dirty="0" smtClean="0">
                <a:latin typeface="+mn-lt"/>
              </a:rPr>
            </a:br>
            <a:r>
              <a:rPr lang="en-US" sz="1600" dirty="0" smtClean="0">
                <a:latin typeface="+mn-lt"/>
              </a:rPr>
              <a:t>Image credit: Per Christensen </a:t>
            </a:r>
            <a:endParaRPr lang="en-US" sz="1600" dirty="0">
              <a:latin typeface="+mn-l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2012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b="1" dirty="0" err="1" smtClean="0"/>
              <a:t>Realita</a:t>
            </a:r>
            <a:r>
              <a:rPr lang="en-US" b="1" dirty="0" smtClean="0"/>
              <a:t> vs. Rendering</a:t>
            </a:r>
            <a:endParaRPr lang="en-US" b="1" dirty="0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Prvn</a:t>
            </a:r>
            <a:r>
              <a:rPr lang="cs-CZ" dirty="0" smtClean="0"/>
              <a:t>í</a:t>
            </a:r>
            <a:r>
              <a:rPr lang="en-US" dirty="0" smtClean="0"/>
              <a:t> </a:t>
            </a:r>
            <a:r>
              <a:rPr lang="en-US" dirty="0" err="1" smtClean="0"/>
              <a:t>porovn</a:t>
            </a:r>
            <a:r>
              <a:rPr lang="cs-CZ" dirty="0" err="1" smtClean="0"/>
              <a:t>ání</a:t>
            </a:r>
            <a:r>
              <a:rPr lang="cs-CZ" dirty="0" smtClean="0"/>
              <a:t> </a:t>
            </a:r>
            <a:r>
              <a:rPr lang="cs-CZ" dirty="0" smtClean="0"/>
              <a:t>– </a:t>
            </a:r>
            <a:r>
              <a:rPr lang="cs-CZ" dirty="0" err="1" smtClean="0"/>
              <a:t>Cornell</a:t>
            </a:r>
            <a:r>
              <a:rPr lang="cs-CZ" dirty="0" smtClean="0"/>
              <a:t> box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6561" name="Picture 1" descr="D:\!SGI\public_html\teaching\NPGR010-2012\slides\differen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4622072"/>
            <a:ext cx="2684587" cy="2159342"/>
          </a:xfrm>
          <a:prstGeom prst="rect">
            <a:avLst/>
          </a:prstGeom>
          <a:noFill/>
        </p:spPr>
      </p:pic>
      <p:pic>
        <p:nvPicPr>
          <p:cNvPr id="66562" name="Picture 2" descr="D:\!SGI\public_html\teaching\NPGR010-2012\slides\simulat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269658"/>
            <a:ext cx="4089400" cy="3289300"/>
          </a:xfrm>
          <a:prstGeom prst="rect">
            <a:avLst/>
          </a:prstGeom>
          <a:noFill/>
        </p:spPr>
      </p:pic>
      <p:pic>
        <p:nvPicPr>
          <p:cNvPr id="66563" name="Picture 3" descr="D:\!SGI\public_html\teaching\NPGR010-2012\slides\measure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269658"/>
            <a:ext cx="4089401" cy="32893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Realita</a:t>
            </a:r>
            <a:r>
              <a:rPr lang="en-US" dirty="0" smtClean="0"/>
              <a:t> vs. Rendering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2012</a:t>
            </a:r>
            <a:endParaRPr lang="en-US" altLang="en-US"/>
          </a:p>
        </p:txBody>
      </p:sp>
      <p:sp>
        <p:nvSpPr>
          <p:cNvPr id="23554" name="AutoShape 2" descr="http://www.luxrender.net/forum/download/file.php?id=16690&amp;sid=2fab2adf5d4e5e632be426cb6f2d9735&amp;mode=view"/>
          <p:cNvSpPr>
            <a:spLocks noChangeAspect="1" noChangeArrowheads="1"/>
          </p:cNvSpPr>
          <p:nvPr/>
        </p:nvSpPr>
        <p:spPr bwMode="auto">
          <a:xfrm>
            <a:off x="155575" y="-3162300"/>
            <a:ext cx="13192125" cy="65913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56" name="AutoShape 4" descr="http://www.luxrender.net/forum/download/file.php?id=16690&amp;sid=2fab2adf5d4e5e632be426cb6f2d9735&amp;mode=view"/>
          <p:cNvSpPr>
            <a:spLocks noChangeAspect="1" noChangeArrowheads="1"/>
          </p:cNvSpPr>
          <p:nvPr/>
        </p:nvSpPr>
        <p:spPr bwMode="auto">
          <a:xfrm>
            <a:off x="155575" y="-3162300"/>
            <a:ext cx="13192125" cy="65913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3558" name="Picture 6" descr="D:\!SGI\public_html\teaching\NPGR010-2012\slides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672326"/>
            <a:ext cx="8553907" cy="4276954"/>
          </a:xfrm>
          <a:prstGeom prst="rect">
            <a:avLst/>
          </a:prstGeom>
          <a:noFill/>
        </p:spPr>
      </p:pic>
      <p:pic>
        <p:nvPicPr>
          <p:cNvPr id="23561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548680"/>
            <a:ext cx="319087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Realita</a:t>
            </a:r>
            <a:r>
              <a:rPr lang="en-US" dirty="0" smtClean="0"/>
              <a:t> vs. Rendering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2012</a:t>
            </a:r>
            <a:endParaRPr lang="en-US" altLang="en-US"/>
          </a:p>
        </p:txBody>
      </p:sp>
      <p:sp>
        <p:nvSpPr>
          <p:cNvPr id="23554" name="AutoShape 2" descr="http://www.luxrender.net/forum/download/file.php?id=16690&amp;sid=2fab2adf5d4e5e632be426cb6f2d9735&amp;mode=view"/>
          <p:cNvSpPr>
            <a:spLocks noChangeAspect="1" noChangeArrowheads="1"/>
          </p:cNvSpPr>
          <p:nvPr/>
        </p:nvSpPr>
        <p:spPr bwMode="auto">
          <a:xfrm>
            <a:off x="155575" y="-3162300"/>
            <a:ext cx="13192125" cy="65913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56" name="AutoShape 4" descr="http://www.luxrender.net/forum/download/file.php?id=16690&amp;sid=2fab2adf5d4e5e632be426cb6f2d9735&amp;mode=view"/>
          <p:cNvSpPr>
            <a:spLocks noChangeAspect="1" noChangeArrowheads="1"/>
          </p:cNvSpPr>
          <p:nvPr/>
        </p:nvSpPr>
        <p:spPr bwMode="auto">
          <a:xfrm>
            <a:off x="155575" y="-3162300"/>
            <a:ext cx="13192125" cy="65913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3558" name="Picture 6" descr="D:\!SGI\public_html\teaching\NPGR010-2012\slides\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23528" y="1672326"/>
            <a:ext cx="8553907" cy="4276953"/>
          </a:xfrm>
          <a:prstGeom prst="rect">
            <a:avLst/>
          </a:prstGeom>
          <a:noFill/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548680"/>
            <a:ext cx="319087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Rendering</a:t>
            </a:r>
            <a:r>
              <a:rPr lang="cs-CZ" dirty="0" smtClean="0"/>
              <a:t> v kontextu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052736"/>
            <a:ext cx="8064896" cy="5338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5182294" y="6563890"/>
            <a:ext cx="3961706" cy="294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r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</a:pPr>
            <a:r>
              <a:rPr lang="cs-CZ" sz="1600" dirty="0" smtClean="0">
                <a:latin typeface="+mn-lt"/>
              </a:rPr>
              <a:t>Obrázek: </a:t>
            </a:r>
            <a:r>
              <a:rPr lang="cs-CZ" sz="1600" dirty="0" err="1" smtClean="0">
                <a:latin typeface="+mn-lt"/>
              </a:rPr>
              <a:t>Lászlo</a:t>
            </a:r>
            <a:r>
              <a:rPr lang="cs-CZ" sz="1600" dirty="0" smtClean="0">
                <a:latin typeface="+mn-lt"/>
              </a:rPr>
              <a:t>-</a:t>
            </a:r>
            <a:r>
              <a:rPr lang="cs-CZ" sz="1600" dirty="0" err="1" smtClean="0">
                <a:latin typeface="+mn-lt"/>
              </a:rPr>
              <a:t>Szirmay</a:t>
            </a:r>
            <a:r>
              <a:rPr lang="cs-CZ" sz="1600" dirty="0" smtClean="0">
                <a:latin typeface="+mn-lt"/>
              </a:rPr>
              <a:t> </a:t>
            </a:r>
            <a:r>
              <a:rPr lang="cs-CZ" sz="1600" dirty="0" err="1" smtClean="0">
                <a:latin typeface="+mn-lt"/>
              </a:rPr>
              <a:t>Kalos</a:t>
            </a:r>
            <a:endParaRPr lang="en-US" sz="16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16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16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fr-FR" sz="1600" dirty="0">
              <a:latin typeface="+mn-lt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2012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Realita</a:t>
            </a:r>
            <a:r>
              <a:rPr lang="en-US" dirty="0" smtClean="0"/>
              <a:t> vs. Rendering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2012</a:t>
            </a:r>
            <a:endParaRPr lang="en-US" altLang="en-US"/>
          </a:p>
        </p:txBody>
      </p:sp>
      <p:sp>
        <p:nvSpPr>
          <p:cNvPr id="23554" name="AutoShape 2" descr="http://www.luxrender.net/forum/download/file.php?id=16690&amp;sid=2fab2adf5d4e5e632be426cb6f2d9735&amp;mode=view"/>
          <p:cNvSpPr>
            <a:spLocks noChangeAspect="1" noChangeArrowheads="1"/>
          </p:cNvSpPr>
          <p:nvPr/>
        </p:nvSpPr>
        <p:spPr bwMode="auto">
          <a:xfrm>
            <a:off x="155575" y="-3162300"/>
            <a:ext cx="13192125" cy="65913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56" name="AutoShape 4" descr="http://www.luxrender.net/forum/download/file.php?id=16690&amp;sid=2fab2adf5d4e5e632be426cb6f2d9735&amp;mode=view"/>
          <p:cNvSpPr>
            <a:spLocks noChangeAspect="1" noChangeArrowheads="1"/>
          </p:cNvSpPr>
          <p:nvPr/>
        </p:nvSpPr>
        <p:spPr bwMode="auto">
          <a:xfrm>
            <a:off x="155575" y="-3162300"/>
            <a:ext cx="13192125" cy="65913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3558" name="Picture 6" descr="D:\!SGI\public_html\teaching\NPGR010-2012\slides\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23528" y="1672326"/>
            <a:ext cx="8553907" cy="4276953"/>
          </a:xfrm>
          <a:prstGeom prst="rect">
            <a:avLst/>
          </a:prstGeom>
          <a:noFill/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548680"/>
            <a:ext cx="319087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Realita</a:t>
            </a:r>
            <a:r>
              <a:rPr lang="en-US" dirty="0" smtClean="0"/>
              <a:t> vs. Rendering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2012</a:t>
            </a:r>
            <a:endParaRPr lang="en-US" altLang="en-US"/>
          </a:p>
        </p:txBody>
      </p:sp>
      <p:sp>
        <p:nvSpPr>
          <p:cNvPr id="23554" name="AutoShape 2" descr="http://www.luxrender.net/forum/download/file.php?id=16690&amp;sid=2fab2adf5d4e5e632be426cb6f2d9735&amp;mode=view"/>
          <p:cNvSpPr>
            <a:spLocks noChangeAspect="1" noChangeArrowheads="1"/>
          </p:cNvSpPr>
          <p:nvPr/>
        </p:nvSpPr>
        <p:spPr bwMode="auto">
          <a:xfrm>
            <a:off x="155575" y="-3162300"/>
            <a:ext cx="13192125" cy="65913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56" name="AutoShape 4" descr="http://www.luxrender.net/forum/download/file.php?id=16690&amp;sid=2fab2adf5d4e5e632be426cb6f2d9735&amp;mode=view"/>
          <p:cNvSpPr>
            <a:spLocks noChangeAspect="1" noChangeArrowheads="1"/>
          </p:cNvSpPr>
          <p:nvPr/>
        </p:nvSpPr>
        <p:spPr bwMode="auto">
          <a:xfrm>
            <a:off x="155575" y="-3162300"/>
            <a:ext cx="13192125" cy="65913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3558" name="Picture 6" descr="D:\!SGI\public_html\teaching\NPGR010-2012\slides\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23528" y="1672326"/>
            <a:ext cx="8553907" cy="4276953"/>
          </a:xfrm>
          <a:prstGeom prst="rect">
            <a:avLst/>
          </a:prstGeom>
          <a:noFill/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548680"/>
            <a:ext cx="319087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Příště: Fyzika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Světlo, rozložení světla v prostoru, popis světelných zdrojů, odrazivé vlastnosti materiálů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2012</a:t>
            </a:r>
            <a:endParaRPr lang="en-US" altLang="en-US"/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4" descr="teapo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1713" y="1417638"/>
            <a:ext cx="2738437" cy="205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614362"/>
          </a:xfrm>
        </p:spPr>
        <p:txBody>
          <a:bodyPr/>
          <a:lstStyle/>
          <a:p>
            <a:pPr eaLnBrk="1" hangingPunct="1"/>
            <a:r>
              <a:rPr lang="cs-CZ" dirty="0" smtClean="0"/>
              <a:t>Různé přístupy k </a:t>
            </a:r>
            <a:r>
              <a:rPr lang="cs-CZ" dirty="0" err="1" smtClean="0"/>
              <a:t>renderingu</a:t>
            </a:r>
            <a:endParaRPr lang="cs-CZ" dirty="0" smtClean="0"/>
          </a:p>
        </p:txBody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0675" y="1606550"/>
            <a:ext cx="5835650" cy="2398713"/>
          </a:xfrm>
        </p:spPr>
        <p:txBody>
          <a:bodyPr/>
          <a:lstStyle/>
          <a:p>
            <a:pPr eaLnBrk="1" hangingPunct="1"/>
            <a:r>
              <a:rPr lang="cs-CZ" b="1" dirty="0" err="1" smtClean="0"/>
              <a:t>Nefotorealistický</a:t>
            </a:r>
            <a:r>
              <a:rPr lang="cs-CZ" b="1" dirty="0" smtClean="0"/>
              <a:t> </a:t>
            </a:r>
            <a:r>
              <a:rPr lang="cs-CZ" b="1" dirty="0" err="1" smtClean="0"/>
              <a:t>rendering</a:t>
            </a:r>
            <a:endParaRPr lang="cs-CZ" b="1" dirty="0" smtClean="0"/>
          </a:p>
          <a:p>
            <a:pPr marL="742950" lvl="1" indent="-285750" eaLnBrk="1" hangingPunct="1"/>
            <a:r>
              <a:rPr lang="cs-CZ" dirty="0" smtClean="0"/>
              <a:t>Napodobení uměleckých stylů</a:t>
            </a:r>
          </a:p>
          <a:p>
            <a:pPr marL="742950" lvl="1" indent="-285750" eaLnBrk="1" hangingPunct="1"/>
            <a:r>
              <a:rPr lang="cs-CZ" dirty="0" smtClean="0"/>
              <a:t>Technické nákresy</a:t>
            </a:r>
          </a:p>
          <a:p>
            <a:pPr marL="742950" lvl="1" indent="-285750" eaLnBrk="1" hangingPunct="1"/>
            <a:r>
              <a:rPr lang="cs-CZ" dirty="0" smtClean="0"/>
              <a:t>Zdůraznění nějaké informace</a:t>
            </a:r>
          </a:p>
          <a:p>
            <a:pPr eaLnBrk="1" hangingPunct="1"/>
            <a:endParaRPr lang="cs-CZ" dirty="0" smtClean="0"/>
          </a:p>
          <a:p>
            <a:pPr eaLnBrk="1" hangingPunct="1"/>
            <a:endParaRPr lang="cs-CZ" dirty="0" smtClean="0"/>
          </a:p>
        </p:txBody>
      </p:sp>
      <p:pic>
        <p:nvPicPr>
          <p:cNvPr id="25606" name="Picture 5" descr="teapot1_synt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1713" y="4035425"/>
            <a:ext cx="2738437" cy="205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Rectangle 6"/>
          <p:cNvSpPr>
            <a:spLocks noChangeArrowheads="1"/>
          </p:cNvSpPr>
          <p:nvPr/>
        </p:nvSpPr>
        <p:spPr bwMode="auto">
          <a:xfrm>
            <a:off x="307975" y="3789363"/>
            <a:ext cx="5835650" cy="274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cs-CZ" sz="2400" b="1" dirty="0">
                <a:latin typeface="+mn-lt"/>
              </a:rPr>
              <a:t>Fotorealistický </a:t>
            </a:r>
            <a:r>
              <a:rPr lang="cs-CZ" sz="2400" b="1" dirty="0" err="1">
                <a:latin typeface="+mn-lt"/>
              </a:rPr>
              <a:t>rendering</a:t>
            </a:r>
            <a:endParaRPr lang="cs-CZ" sz="2400" b="1" dirty="0">
              <a:latin typeface="+mn-lt"/>
            </a:endParaRPr>
          </a:p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r>
              <a:rPr lang="cs-CZ" sz="2200" i="1" dirty="0">
                <a:latin typeface="+mn-lt"/>
              </a:rPr>
              <a:t>Cíl:</a:t>
            </a:r>
            <a:r>
              <a:rPr lang="cs-CZ" sz="2200" dirty="0">
                <a:latin typeface="+mn-lt"/>
              </a:rPr>
              <a:t> obrázky jako </a:t>
            </a:r>
            <a:r>
              <a:rPr lang="cs-CZ" sz="2200" dirty="0" smtClean="0">
                <a:latin typeface="+mn-lt"/>
              </a:rPr>
              <a:t>fotografie</a:t>
            </a:r>
            <a:endParaRPr lang="cs-CZ" sz="2200" dirty="0">
              <a:latin typeface="+mn-lt"/>
            </a:endParaRPr>
          </a:p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r>
              <a:rPr lang="cs-CZ" sz="2200" i="1" dirty="0">
                <a:latin typeface="+mn-lt"/>
              </a:rPr>
              <a:t>Metoda:</a:t>
            </a:r>
            <a:r>
              <a:rPr lang="cs-CZ" sz="2200" dirty="0">
                <a:latin typeface="+mn-lt"/>
              </a:rPr>
              <a:t> simulace přenosu světla ve scéně</a:t>
            </a:r>
          </a:p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r>
              <a:rPr lang="cs-CZ" sz="2200" b="1" dirty="0">
                <a:latin typeface="+mn-lt"/>
              </a:rPr>
              <a:t>NAŠE TÉMA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2012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Aplikace realistické syntézy obrazu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cs-CZ" dirty="0" smtClean="0"/>
              <a:t>Filmy</a:t>
            </a:r>
          </a:p>
          <a:p>
            <a:r>
              <a:rPr lang="cs-CZ" dirty="0" smtClean="0"/>
              <a:t>Interaktivní zábava (hry)</a:t>
            </a:r>
          </a:p>
          <a:p>
            <a:r>
              <a:rPr lang="cs-CZ" dirty="0" smtClean="0"/>
              <a:t>Průmyslový design</a:t>
            </a:r>
          </a:p>
          <a:p>
            <a:r>
              <a:rPr lang="cs-CZ" dirty="0" smtClean="0"/>
              <a:t>Architektura</a:t>
            </a:r>
          </a:p>
          <a:p>
            <a:r>
              <a:rPr lang="cs-CZ" dirty="0" smtClean="0"/>
              <a:t>Virtuální </a:t>
            </a:r>
            <a:r>
              <a:rPr lang="cs-CZ" dirty="0" err="1" smtClean="0"/>
              <a:t>showroomy</a:t>
            </a:r>
            <a:endParaRPr lang="cs-CZ" dirty="0" smtClean="0"/>
          </a:p>
          <a:p>
            <a:r>
              <a:rPr lang="cs-CZ" dirty="0" smtClean="0"/>
              <a:t>On-line obchodování</a:t>
            </a:r>
          </a:p>
          <a:p>
            <a:r>
              <a:rPr lang="cs-CZ" dirty="0" smtClean="0"/>
              <a:t>Kulturní dědictví</a:t>
            </a:r>
          </a:p>
          <a:p>
            <a:r>
              <a:rPr lang="cs-CZ" dirty="0" smtClean="0"/>
              <a:t>Virtuální a rozšířená realita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2012</a:t>
            </a:r>
            <a:endParaRPr lang="en-US" altLang="en-US"/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Interdisciplinarita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90157"/>
          </a:xfrm>
        </p:spPr>
        <p:txBody>
          <a:bodyPr/>
          <a:lstStyle/>
          <a:p>
            <a:r>
              <a:rPr lang="cs-CZ" b="1" dirty="0" smtClean="0"/>
              <a:t>Fyzika</a:t>
            </a:r>
            <a:endParaRPr lang="en-US" b="1" dirty="0" smtClean="0"/>
          </a:p>
          <a:p>
            <a:pPr lvl="1"/>
            <a:r>
              <a:rPr lang="cs-CZ" dirty="0" smtClean="0"/>
              <a:t>Radiometrie</a:t>
            </a:r>
          </a:p>
          <a:p>
            <a:pPr lvl="1"/>
            <a:r>
              <a:rPr lang="cs-CZ" dirty="0" smtClean="0"/>
              <a:t>Modely interakce světla s materiály</a:t>
            </a:r>
            <a:endParaRPr lang="en-US" b="1" dirty="0" smtClean="0"/>
          </a:p>
          <a:p>
            <a:pPr lvl="1"/>
            <a:r>
              <a:rPr lang="cs-CZ" dirty="0" smtClean="0"/>
              <a:t>Teorie transportu světla</a:t>
            </a:r>
            <a:endParaRPr lang="en-US" b="1" dirty="0" smtClean="0"/>
          </a:p>
          <a:p>
            <a:r>
              <a:rPr lang="en-US" b="1" dirty="0" smtClean="0"/>
              <a:t>Ma</a:t>
            </a:r>
            <a:r>
              <a:rPr lang="cs-CZ" b="1" dirty="0" smtClean="0"/>
              <a:t>tematika</a:t>
            </a:r>
            <a:endParaRPr lang="en-US" b="1" dirty="0" smtClean="0"/>
          </a:p>
          <a:p>
            <a:pPr lvl="1"/>
            <a:r>
              <a:rPr lang="cs-CZ" dirty="0" smtClean="0"/>
              <a:t>Integrální rovnice</a:t>
            </a:r>
            <a:endParaRPr lang="en-US" b="1" dirty="0" smtClean="0"/>
          </a:p>
          <a:p>
            <a:pPr lvl="1"/>
            <a:r>
              <a:rPr lang="cs-CZ" dirty="0" smtClean="0"/>
              <a:t>Metody </a:t>
            </a:r>
            <a:r>
              <a:rPr lang="cs-CZ" dirty="0" err="1" smtClean="0"/>
              <a:t>Monte</a:t>
            </a:r>
            <a:r>
              <a:rPr lang="cs-CZ" dirty="0" smtClean="0"/>
              <a:t> </a:t>
            </a:r>
            <a:r>
              <a:rPr lang="cs-CZ" dirty="0" err="1" smtClean="0"/>
              <a:t>Carlo</a:t>
            </a:r>
            <a:endParaRPr lang="cs-CZ" dirty="0" smtClean="0"/>
          </a:p>
          <a:p>
            <a:r>
              <a:rPr lang="cs-CZ" b="1" dirty="0" smtClean="0"/>
              <a:t>Informatika</a:t>
            </a:r>
          </a:p>
          <a:p>
            <a:pPr lvl="1"/>
            <a:r>
              <a:rPr lang="cs-CZ" dirty="0" smtClean="0"/>
              <a:t>Výpočetní geometrie</a:t>
            </a:r>
          </a:p>
          <a:p>
            <a:pPr lvl="1"/>
            <a:r>
              <a:rPr lang="cs-CZ" dirty="0" smtClean="0"/>
              <a:t>Programování, Softwarové inženýrství </a:t>
            </a:r>
            <a:endParaRPr lang="en-US" b="1" dirty="0" smtClean="0"/>
          </a:p>
          <a:p>
            <a:r>
              <a:rPr lang="cs-CZ" b="1" dirty="0" smtClean="0"/>
              <a:t>Vizuální percepce</a:t>
            </a:r>
          </a:p>
          <a:p>
            <a:r>
              <a:rPr lang="cs-CZ" b="1" dirty="0" smtClean="0"/>
              <a:t>Umění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2012</a:t>
            </a:r>
            <a:endParaRPr lang="en-US" altLang="en-US"/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6" name="Rectangle 17"/>
          <p:cNvSpPr>
            <a:spLocks noGrp="1" noChangeArrowheads="1"/>
          </p:cNvSpPr>
          <p:nvPr>
            <p:ph type="body" idx="1"/>
          </p:nvPr>
        </p:nvSpPr>
        <p:spPr>
          <a:xfrm>
            <a:off x="320675" y="1341438"/>
            <a:ext cx="8501063" cy="5010150"/>
          </a:xfrm>
        </p:spPr>
        <p:txBody>
          <a:bodyPr/>
          <a:lstStyle/>
          <a:p>
            <a:pPr eaLnBrk="1" hangingPunct="1"/>
            <a:r>
              <a:rPr lang="cs-CZ" dirty="0" smtClean="0"/>
              <a:t>Pro každý viditelný bod </a:t>
            </a:r>
            <a:r>
              <a:rPr lang="en-US" b="1" dirty="0" smtClean="0"/>
              <a:t>p</a:t>
            </a:r>
            <a:r>
              <a:rPr lang="cs-CZ" dirty="0" smtClean="0"/>
              <a:t> ve scéně</a:t>
            </a:r>
            <a:endParaRPr lang="en-US" dirty="0" smtClean="0"/>
          </a:p>
          <a:p>
            <a:pPr marL="742950" lvl="1" indent="-285750" eaLnBrk="1" hangingPunct="1"/>
            <a:r>
              <a:rPr lang="cs-CZ" dirty="0" smtClean="0"/>
              <a:t>Spočítej množství světla odražené směrem ke kameře</a:t>
            </a:r>
            <a:endParaRPr lang="en-US" dirty="0" smtClean="0"/>
          </a:p>
          <a:p>
            <a:pPr marL="742950" lvl="1" indent="-285750" eaLnBrk="1" hangingPunct="1"/>
            <a:endParaRPr lang="en-US" dirty="0" smtClean="0"/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3050"/>
            <a:ext cx="8229600" cy="614363"/>
          </a:xfrm>
        </p:spPr>
        <p:txBody>
          <a:bodyPr/>
          <a:lstStyle/>
          <a:p>
            <a:pPr eaLnBrk="1" hangingPunct="1"/>
            <a:r>
              <a:rPr lang="cs-CZ" dirty="0" smtClean="0"/>
              <a:t>Fotorealistická syntéza obrazu</a:t>
            </a:r>
            <a:endParaRPr lang="fr-FR" dirty="0" smtClean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051050" y="3030538"/>
            <a:ext cx="6192838" cy="3433762"/>
            <a:chOff x="1292" y="1909"/>
            <a:chExt cx="3901" cy="2163"/>
          </a:xfrm>
        </p:grpSpPr>
        <p:sp>
          <p:nvSpPr>
            <p:cNvPr id="26641" name="Freeform 4"/>
            <p:cNvSpPr>
              <a:spLocks/>
            </p:cNvSpPr>
            <p:nvPr/>
          </p:nvSpPr>
          <p:spPr bwMode="auto">
            <a:xfrm>
              <a:off x="1292" y="3678"/>
              <a:ext cx="3901" cy="394"/>
            </a:xfrm>
            <a:custGeom>
              <a:avLst/>
              <a:gdLst>
                <a:gd name="T0" fmla="*/ 0 w 3901"/>
                <a:gd name="T1" fmla="*/ 356 h 394"/>
                <a:gd name="T2" fmla="*/ 681 w 3901"/>
                <a:gd name="T3" fmla="*/ 265 h 394"/>
                <a:gd name="T4" fmla="*/ 1180 w 3901"/>
                <a:gd name="T5" fmla="*/ 356 h 394"/>
                <a:gd name="T6" fmla="*/ 1724 w 3901"/>
                <a:gd name="T7" fmla="*/ 38 h 394"/>
                <a:gd name="T8" fmla="*/ 2767 w 3901"/>
                <a:gd name="T9" fmla="*/ 129 h 394"/>
                <a:gd name="T10" fmla="*/ 3901 w 3901"/>
                <a:gd name="T11" fmla="*/ 220 h 3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901"/>
                <a:gd name="T19" fmla="*/ 0 h 394"/>
                <a:gd name="T20" fmla="*/ 3901 w 3901"/>
                <a:gd name="T21" fmla="*/ 394 h 39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901" h="394">
                  <a:moveTo>
                    <a:pt x="0" y="356"/>
                  </a:moveTo>
                  <a:cubicBezTo>
                    <a:pt x="242" y="310"/>
                    <a:pt x="484" y="265"/>
                    <a:pt x="681" y="265"/>
                  </a:cubicBezTo>
                  <a:cubicBezTo>
                    <a:pt x="878" y="265"/>
                    <a:pt x="1006" y="394"/>
                    <a:pt x="1180" y="356"/>
                  </a:cubicBezTo>
                  <a:cubicBezTo>
                    <a:pt x="1354" y="318"/>
                    <a:pt x="1460" y="76"/>
                    <a:pt x="1724" y="38"/>
                  </a:cubicBezTo>
                  <a:cubicBezTo>
                    <a:pt x="1988" y="0"/>
                    <a:pt x="2404" y="99"/>
                    <a:pt x="2767" y="129"/>
                  </a:cubicBezTo>
                  <a:cubicBezTo>
                    <a:pt x="3130" y="159"/>
                    <a:pt x="3515" y="189"/>
                    <a:pt x="3901" y="220"/>
                  </a:cubicBezTo>
                </a:path>
              </a:pathLst>
            </a:custGeom>
            <a:noFill/>
            <a:ln w="2540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6642" name="Line 5"/>
            <p:cNvSpPr>
              <a:spLocks noChangeShapeType="1"/>
            </p:cNvSpPr>
            <p:nvPr/>
          </p:nvSpPr>
          <p:spPr bwMode="auto">
            <a:xfrm flipV="1">
              <a:off x="5193" y="1909"/>
              <a:ext cx="0" cy="1996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pic>
        <p:nvPicPr>
          <p:cNvPr id="26629" name="Picture 6" descr="camer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06463" y="2781300"/>
            <a:ext cx="1504950" cy="155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2051050" y="3789363"/>
            <a:ext cx="6121400" cy="2519362"/>
            <a:chOff x="1292" y="2387"/>
            <a:chExt cx="3856" cy="1587"/>
          </a:xfrm>
        </p:grpSpPr>
        <p:sp>
          <p:nvSpPr>
            <p:cNvPr id="26637" name="Line 8"/>
            <p:cNvSpPr>
              <a:spLocks noChangeShapeType="1"/>
            </p:cNvSpPr>
            <p:nvPr/>
          </p:nvSpPr>
          <p:spPr bwMode="auto">
            <a:xfrm>
              <a:off x="1292" y="2478"/>
              <a:ext cx="1270" cy="149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26638" name="Line 9"/>
            <p:cNvSpPr>
              <a:spLocks noChangeShapeType="1"/>
            </p:cNvSpPr>
            <p:nvPr/>
          </p:nvSpPr>
          <p:spPr bwMode="auto">
            <a:xfrm>
              <a:off x="1306" y="2446"/>
              <a:ext cx="2028" cy="125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26639" name="Line 10"/>
            <p:cNvSpPr>
              <a:spLocks noChangeShapeType="1"/>
            </p:cNvSpPr>
            <p:nvPr/>
          </p:nvSpPr>
          <p:spPr bwMode="auto">
            <a:xfrm>
              <a:off x="1338" y="2432"/>
              <a:ext cx="3810" cy="118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26640" name="Line 11"/>
            <p:cNvSpPr>
              <a:spLocks noChangeShapeType="1"/>
            </p:cNvSpPr>
            <p:nvPr/>
          </p:nvSpPr>
          <p:spPr bwMode="auto">
            <a:xfrm>
              <a:off x="1338" y="2387"/>
              <a:ext cx="3810" cy="31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6631" name="Text Box 12"/>
          <p:cNvSpPr txBox="1">
            <a:spLocks noChangeArrowheads="1"/>
          </p:cNvSpPr>
          <p:nvPr/>
        </p:nvSpPr>
        <p:spPr bwMode="auto">
          <a:xfrm>
            <a:off x="3827463" y="4422775"/>
            <a:ext cx="1766830" cy="43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  <a:buClr>
                <a:schemeClr val="accent1"/>
              </a:buClr>
              <a:buSzPct val="120000"/>
              <a:buFont typeface="Wingdings" pitchFamily="2" charset="2"/>
              <a:buNone/>
            </a:pPr>
            <a:r>
              <a:rPr lang="cs-CZ" sz="2200" dirty="0">
                <a:latin typeface="+mn-lt"/>
              </a:rPr>
              <a:t>Kolik světla</a:t>
            </a:r>
            <a:r>
              <a:rPr lang="en-US" sz="2200" dirty="0">
                <a:latin typeface="+mn-lt"/>
              </a:rPr>
              <a:t>?</a:t>
            </a:r>
            <a:endParaRPr lang="fr-FR" sz="2200" dirty="0">
              <a:latin typeface="+mn-lt"/>
            </a:endParaRPr>
          </a:p>
        </p:txBody>
      </p:sp>
      <p:sp>
        <p:nvSpPr>
          <p:cNvPr id="26632" name="Oval 13"/>
          <p:cNvSpPr>
            <a:spLocks noChangeArrowheads="1"/>
          </p:cNvSpPr>
          <p:nvPr/>
        </p:nvSpPr>
        <p:spPr bwMode="auto">
          <a:xfrm>
            <a:off x="5178425" y="5838825"/>
            <a:ext cx="228600" cy="228600"/>
          </a:xfrm>
          <a:prstGeom prst="ellipse">
            <a:avLst/>
          </a:prstGeom>
          <a:solidFill>
            <a:srgbClr val="FF3300"/>
          </a:solidFill>
          <a:ln w="25400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633" name="Oval 14"/>
          <p:cNvSpPr>
            <a:spLocks noChangeArrowheads="1"/>
          </p:cNvSpPr>
          <p:nvPr/>
        </p:nvSpPr>
        <p:spPr bwMode="auto">
          <a:xfrm>
            <a:off x="3952875" y="6257925"/>
            <a:ext cx="228600" cy="228600"/>
          </a:xfrm>
          <a:prstGeom prst="ellipse">
            <a:avLst/>
          </a:prstGeom>
          <a:solidFill>
            <a:srgbClr val="FF3300"/>
          </a:solidFill>
          <a:ln w="25400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634" name="Oval 15"/>
          <p:cNvSpPr>
            <a:spLocks noChangeArrowheads="1"/>
          </p:cNvSpPr>
          <p:nvPr/>
        </p:nvSpPr>
        <p:spPr bwMode="auto">
          <a:xfrm>
            <a:off x="8058150" y="5619750"/>
            <a:ext cx="228600" cy="228600"/>
          </a:xfrm>
          <a:prstGeom prst="ellipse">
            <a:avLst/>
          </a:prstGeom>
          <a:solidFill>
            <a:srgbClr val="FF3300"/>
          </a:solidFill>
          <a:ln w="25400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635" name="Oval 16"/>
          <p:cNvSpPr>
            <a:spLocks noChangeArrowheads="1"/>
          </p:cNvSpPr>
          <p:nvPr/>
        </p:nvSpPr>
        <p:spPr bwMode="auto">
          <a:xfrm>
            <a:off x="8129588" y="4178300"/>
            <a:ext cx="228600" cy="228600"/>
          </a:xfrm>
          <a:prstGeom prst="ellipse">
            <a:avLst/>
          </a:prstGeom>
          <a:solidFill>
            <a:srgbClr val="FF3300"/>
          </a:solidFill>
          <a:ln w="25400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2012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229600" cy="614363"/>
          </a:xfrm>
        </p:spPr>
        <p:txBody>
          <a:bodyPr/>
          <a:lstStyle/>
          <a:p>
            <a:pPr eaLnBrk="1" hangingPunct="1"/>
            <a:r>
              <a:rPr lang="cs-CZ" b="1" dirty="0" smtClean="0"/>
              <a:t>Odkud se přichází světlo?</a:t>
            </a:r>
            <a:endParaRPr lang="fr-FR" b="1" dirty="0" smtClean="0"/>
          </a:p>
        </p:txBody>
      </p:sp>
      <p:pic>
        <p:nvPicPr>
          <p:cNvPr id="27653" name="Picture 6" descr="MCj01989940000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5087938" y="1628775"/>
            <a:ext cx="779462" cy="99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8" name="Rectangle 8"/>
          <p:cNvSpPr>
            <a:spLocks noChangeArrowheads="1"/>
          </p:cNvSpPr>
          <p:nvPr/>
        </p:nvSpPr>
        <p:spPr bwMode="auto">
          <a:xfrm>
            <a:off x="323850" y="1412875"/>
            <a:ext cx="8424863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r>
              <a:rPr lang="cs-CZ" sz="2200" dirty="0" smtClean="0">
                <a:latin typeface="+mn-lt"/>
              </a:rPr>
              <a:t>…</a:t>
            </a:r>
            <a:r>
              <a:rPr lang="cs-CZ" sz="2200" dirty="0">
                <a:latin typeface="+mn-lt"/>
              </a:rPr>
              <a:t>přímo </a:t>
            </a:r>
            <a:r>
              <a:rPr lang="cs-CZ" sz="2200" b="1" dirty="0">
                <a:latin typeface="+mn-lt"/>
              </a:rPr>
              <a:t>ze </a:t>
            </a:r>
            <a:r>
              <a:rPr lang="cs-CZ" sz="2200" b="1" dirty="0" smtClean="0">
                <a:latin typeface="+mn-lt"/>
              </a:rPr>
              <a:t>zdroje</a:t>
            </a:r>
            <a:r>
              <a:rPr lang="en-US" sz="2200" dirty="0" smtClean="0">
                <a:latin typeface="+mn-lt"/>
              </a:rPr>
              <a:t> </a:t>
            </a:r>
            <a:r>
              <a:rPr lang="cs-CZ" sz="2200" dirty="0">
                <a:latin typeface="+mn-lt"/>
              </a:rPr>
              <a:t/>
            </a:r>
            <a:br>
              <a:rPr lang="cs-CZ" sz="2200" dirty="0">
                <a:latin typeface="+mn-lt"/>
              </a:rPr>
            </a:br>
            <a:r>
              <a:rPr lang="en-US" sz="2200" dirty="0">
                <a:latin typeface="+mn-lt"/>
              </a:rPr>
              <a:t>(=</a:t>
            </a:r>
            <a:r>
              <a:rPr lang="cs-CZ" sz="2200" dirty="0">
                <a:latin typeface="+mn-lt"/>
              </a:rPr>
              <a:t>přímé osvětlení, </a:t>
            </a:r>
            <a:r>
              <a:rPr lang="cs-CZ" sz="2200" dirty="0" err="1">
                <a:latin typeface="+mn-lt"/>
              </a:rPr>
              <a:t>direct</a:t>
            </a:r>
            <a:r>
              <a:rPr lang="cs-CZ" sz="2200" dirty="0">
                <a:latin typeface="+mn-lt"/>
              </a:rPr>
              <a:t> </a:t>
            </a:r>
            <a:r>
              <a:rPr lang="cs-CZ" sz="2200" dirty="0" err="1">
                <a:latin typeface="+mn-lt"/>
              </a:rPr>
              <a:t>illumination</a:t>
            </a:r>
            <a:r>
              <a:rPr lang="en-US" sz="2200" dirty="0">
                <a:latin typeface="+mn-lt"/>
              </a:rPr>
              <a:t>)</a:t>
            </a:r>
          </a:p>
          <a:p>
            <a:pPr marL="2857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r>
              <a:rPr lang="cs-CZ" sz="2200" dirty="0" smtClean="0">
                <a:latin typeface="+mn-lt"/>
              </a:rPr>
              <a:t>… </a:t>
            </a:r>
            <a:r>
              <a:rPr lang="cs-CZ" sz="2200" b="1" dirty="0" smtClean="0">
                <a:latin typeface="+mn-lt"/>
              </a:rPr>
              <a:t>ze </a:t>
            </a:r>
            <a:r>
              <a:rPr lang="cs-CZ" sz="2200" b="1" dirty="0">
                <a:latin typeface="+mn-lt"/>
              </a:rPr>
              <a:t>všech ploch ve scéně</a:t>
            </a:r>
            <a:r>
              <a:rPr lang="en-US" sz="2200" dirty="0">
                <a:latin typeface="+mn-lt"/>
              </a:rPr>
              <a:t> </a:t>
            </a:r>
            <a:r>
              <a:rPr lang="cs-CZ" sz="2200" dirty="0">
                <a:latin typeface="+mn-lt"/>
              </a:rPr>
              <a:t/>
            </a:r>
            <a:br>
              <a:rPr lang="cs-CZ" sz="2200" dirty="0">
                <a:latin typeface="+mn-lt"/>
              </a:rPr>
            </a:br>
            <a:r>
              <a:rPr lang="en-US" sz="2200" dirty="0">
                <a:latin typeface="+mn-lt"/>
              </a:rPr>
              <a:t>(= </a:t>
            </a:r>
            <a:r>
              <a:rPr lang="cs-CZ" sz="2200" dirty="0">
                <a:latin typeface="+mn-lt"/>
              </a:rPr>
              <a:t>nepřímé osvětlení, </a:t>
            </a:r>
            <a:r>
              <a:rPr lang="cs-CZ" sz="2200" dirty="0" err="1">
                <a:latin typeface="+mn-lt"/>
              </a:rPr>
              <a:t>indirect</a:t>
            </a:r>
            <a:r>
              <a:rPr lang="cs-CZ" sz="2200" dirty="0">
                <a:latin typeface="+mn-lt"/>
              </a:rPr>
              <a:t> </a:t>
            </a:r>
            <a:r>
              <a:rPr lang="cs-CZ" sz="2200" dirty="0" err="1">
                <a:latin typeface="+mn-lt"/>
              </a:rPr>
              <a:t>illumination</a:t>
            </a:r>
            <a:r>
              <a:rPr lang="en-US" sz="2200" dirty="0">
                <a:latin typeface="+mn-lt"/>
              </a:rPr>
              <a:t>)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2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fr-FR" sz="2200" dirty="0">
              <a:latin typeface="+mn-lt"/>
            </a:endParaRPr>
          </a:p>
        </p:txBody>
      </p:sp>
      <p:sp>
        <p:nvSpPr>
          <p:cNvPr id="76809" name="Rectangle 9"/>
          <p:cNvSpPr>
            <a:spLocks noChangeArrowheads="1"/>
          </p:cNvSpPr>
          <p:nvPr/>
        </p:nvSpPr>
        <p:spPr bwMode="auto">
          <a:xfrm>
            <a:off x="5108575" y="6007100"/>
            <a:ext cx="39687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  <a:buClr>
                <a:schemeClr val="accent1"/>
              </a:buClr>
              <a:buSzPct val="120000"/>
              <a:buFont typeface="Wingdings" pitchFamily="2" charset="2"/>
              <a:buNone/>
              <a:defRPr/>
            </a:pP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p</a:t>
            </a:r>
            <a:endParaRPr lang="fr-FR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76810" name="Line 10"/>
          <p:cNvSpPr>
            <a:spLocks noChangeShapeType="1"/>
          </p:cNvSpPr>
          <p:nvPr/>
        </p:nvSpPr>
        <p:spPr bwMode="auto">
          <a:xfrm flipH="1">
            <a:off x="5292725" y="2565400"/>
            <a:ext cx="215900" cy="3273425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27658" name="Oval 11"/>
          <p:cNvSpPr>
            <a:spLocks noChangeArrowheads="1"/>
          </p:cNvSpPr>
          <p:nvPr/>
        </p:nvSpPr>
        <p:spPr bwMode="auto">
          <a:xfrm>
            <a:off x="5178425" y="5838825"/>
            <a:ext cx="228600" cy="228600"/>
          </a:xfrm>
          <a:prstGeom prst="ellipse">
            <a:avLst/>
          </a:prstGeom>
          <a:solidFill>
            <a:srgbClr val="FF3300"/>
          </a:solidFill>
          <a:ln w="25400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5292725" y="4991100"/>
            <a:ext cx="2951163" cy="847725"/>
            <a:chOff x="3334" y="3144"/>
            <a:chExt cx="1859" cy="534"/>
          </a:xfrm>
        </p:grpSpPr>
        <p:sp>
          <p:nvSpPr>
            <p:cNvPr id="27668" name="Line 13"/>
            <p:cNvSpPr>
              <a:spLocks noChangeShapeType="1"/>
            </p:cNvSpPr>
            <p:nvPr/>
          </p:nvSpPr>
          <p:spPr bwMode="auto">
            <a:xfrm flipH="1">
              <a:off x="3345" y="3144"/>
              <a:ext cx="1848" cy="5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27669" name="Line 14"/>
            <p:cNvSpPr>
              <a:spLocks noChangeShapeType="1"/>
            </p:cNvSpPr>
            <p:nvPr/>
          </p:nvSpPr>
          <p:spPr bwMode="auto">
            <a:xfrm flipH="1">
              <a:off x="3334" y="3678"/>
              <a:ext cx="185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3571875" y="3030538"/>
            <a:ext cx="4672013" cy="2808287"/>
            <a:chOff x="2250" y="1909"/>
            <a:chExt cx="2943" cy="1769"/>
          </a:xfrm>
        </p:grpSpPr>
        <p:sp>
          <p:nvSpPr>
            <p:cNvPr id="27664" name="Line 16"/>
            <p:cNvSpPr>
              <a:spLocks noChangeShapeType="1"/>
            </p:cNvSpPr>
            <p:nvPr/>
          </p:nvSpPr>
          <p:spPr bwMode="auto">
            <a:xfrm flipH="1">
              <a:off x="3334" y="1909"/>
              <a:ext cx="938" cy="176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27665" name="Line 17"/>
            <p:cNvSpPr>
              <a:spLocks noChangeShapeType="1"/>
            </p:cNvSpPr>
            <p:nvPr/>
          </p:nvSpPr>
          <p:spPr bwMode="auto">
            <a:xfrm flipH="1">
              <a:off x="3345" y="2016"/>
              <a:ext cx="1848" cy="166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27666" name="Line 18"/>
            <p:cNvSpPr>
              <a:spLocks noChangeShapeType="1"/>
            </p:cNvSpPr>
            <p:nvPr/>
          </p:nvSpPr>
          <p:spPr bwMode="auto">
            <a:xfrm flipH="1">
              <a:off x="3345" y="2652"/>
              <a:ext cx="1848" cy="102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27667" name="Line 19"/>
            <p:cNvSpPr>
              <a:spLocks noChangeShapeType="1"/>
            </p:cNvSpPr>
            <p:nvPr/>
          </p:nvSpPr>
          <p:spPr bwMode="auto">
            <a:xfrm>
              <a:off x="2250" y="2112"/>
              <a:ext cx="1095" cy="156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2924175" y="4210050"/>
            <a:ext cx="2368550" cy="1628775"/>
            <a:chOff x="1842" y="2652"/>
            <a:chExt cx="1492" cy="1026"/>
          </a:xfrm>
        </p:grpSpPr>
        <p:sp>
          <p:nvSpPr>
            <p:cNvPr id="27662" name="Line 21"/>
            <p:cNvSpPr>
              <a:spLocks noChangeShapeType="1"/>
            </p:cNvSpPr>
            <p:nvPr/>
          </p:nvSpPr>
          <p:spPr bwMode="auto">
            <a:xfrm>
              <a:off x="1914" y="2652"/>
              <a:ext cx="1420" cy="102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27663" name="Line 22"/>
            <p:cNvSpPr>
              <a:spLocks noChangeShapeType="1"/>
            </p:cNvSpPr>
            <p:nvPr/>
          </p:nvSpPr>
          <p:spPr bwMode="auto">
            <a:xfrm>
              <a:off x="1842" y="3426"/>
              <a:ext cx="1492" cy="25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24" name="Group 3"/>
          <p:cNvGrpSpPr>
            <a:grpSpLocks/>
          </p:cNvGrpSpPr>
          <p:nvPr/>
        </p:nvGrpSpPr>
        <p:grpSpPr bwMode="auto">
          <a:xfrm>
            <a:off x="2051050" y="3030538"/>
            <a:ext cx="6192838" cy="3433762"/>
            <a:chOff x="1292" y="1909"/>
            <a:chExt cx="3901" cy="2163"/>
          </a:xfrm>
        </p:grpSpPr>
        <p:sp>
          <p:nvSpPr>
            <p:cNvPr id="25" name="Freeform 4"/>
            <p:cNvSpPr>
              <a:spLocks/>
            </p:cNvSpPr>
            <p:nvPr/>
          </p:nvSpPr>
          <p:spPr bwMode="auto">
            <a:xfrm>
              <a:off x="1292" y="3678"/>
              <a:ext cx="3901" cy="394"/>
            </a:xfrm>
            <a:custGeom>
              <a:avLst/>
              <a:gdLst>
                <a:gd name="T0" fmla="*/ 0 w 3901"/>
                <a:gd name="T1" fmla="*/ 356 h 394"/>
                <a:gd name="T2" fmla="*/ 681 w 3901"/>
                <a:gd name="T3" fmla="*/ 265 h 394"/>
                <a:gd name="T4" fmla="*/ 1180 w 3901"/>
                <a:gd name="T5" fmla="*/ 356 h 394"/>
                <a:gd name="T6" fmla="*/ 1724 w 3901"/>
                <a:gd name="T7" fmla="*/ 38 h 394"/>
                <a:gd name="T8" fmla="*/ 2767 w 3901"/>
                <a:gd name="T9" fmla="*/ 129 h 394"/>
                <a:gd name="T10" fmla="*/ 3901 w 3901"/>
                <a:gd name="T11" fmla="*/ 220 h 3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901"/>
                <a:gd name="T19" fmla="*/ 0 h 394"/>
                <a:gd name="T20" fmla="*/ 3901 w 3901"/>
                <a:gd name="T21" fmla="*/ 394 h 39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901" h="394">
                  <a:moveTo>
                    <a:pt x="0" y="356"/>
                  </a:moveTo>
                  <a:cubicBezTo>
                    <a:pt x="242" y="310"/>
                    <a:pt x="484" y="265"/>
                    <a:pt x="681" y="265"/>
                  </a:cubicBezTo>
                  <a:cubicBezTo>
                    <a:pt x="878" y="265"/>
                    <a:pt x="1006" y="394"/>
                    <a:pt x="1180" y="356"/>
                  </a:cubicBezTo>
                  <a:cubicBezTo>
                    <a:pt x="1354" y="318"/>
                    <a:pt x="1460" y="76"/>
                    <a:pt x="1724" y="38"/>
                  </a:cubicBezTo>
                  <a:cubicBezTo>
                    <a:pt x="1988" y="0"/>
                    <a:pt x="2404" y="99"/>
                    <a:pt x="2767" y="129"/>
                  </a:cubicBezTo>
                  <a:cubicBezTo>
                    <a:pt x="3130" y="159"/>
                    <a:pt x="3515" y="189"/>
                    <a:pt x="3901" y="220"/>
                  </a:cubicBezTo>
                </a:path>
              </a:pathLst>
            </a:custGeom>
            <a:noFill/>
            <a:ln w="2540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6" name="Line 5"/>
            <p:cNvSpPr>
              <a:spLocks noChangeShapeType="1"/>
            </p:cNvSpPr>
            <p:nvPr/>
          </p:nvSpPr>
          <p:spPr bwMode="auto">
            <a:xfrm flipV="1">
              <a:off x="5193" y="1909"/>
              <a:ext cx="0" cy="1996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2012</a:t>
            </a:r>
            <a:endParaRPr lang="en-US" altLang="en-US"/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6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768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3.6|1.3"/>
</p:tagLst>
</file>

<file path=ppt/theme/theme1.xml><?xml version="1.0" encoding="utf-8"?>
<a:theme xmlns:a="http://schemas.openxmlformats.org/drawingml/2006/main" name="Hrany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Hrany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rany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rany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4008</TotalTime>
  <Words>1177</Words>
  <Application>Microsoft Office PowerPoint</Application>
  <PresentationFormat>Předvádění na obrazovce (4:3)</PresentationFormat>
  <Paragraphs>205</Paragraphs>
  <Slides>42</Slides>
  <Notes>7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42</vt:i4>
      </vt:variant>
    </vt:vector>
  </HeadingPairs>
  <TitlesOfParts>
    <vt:vector size="44" baseType="lpstr">
      <vt:lpstr>Hrany</vt:lpstr>
      <vt:lpstr>Image bitmap</vt:lpstr>
      <vt:lpstr>Počítačová grafika III  Úvod</vt:lpstr>
      <vt:lpstr>Syntéza obrazu (Rendering)</vt:lpstr>
      <vt:lpstr>Popis scény</vt:lpstr>
      <vt:lpstr>Rendering v kontextu</vt:lpstr>
      <vt:lpstr>Různé přístupy k renderingu</vt:lpstr>
      <vt:lpstr>Aplikace realistické syntézy obrazu</vt:lpstr>
      <vt:lpstr>Interdisciplinarita</vt:lpstr>
      <vt:lpstr>Fotorealistická syntéza obrazu</vt:lpstr>
      <vt:lpstr>Odkud se přichází světlo?</vt:lpstr>
      <vt:lpstr>Globální osvětlení (Global illumination – GI)</vt:lpstr>
      <vt:lpstr>Globální osvětlení (Global illumination – GI)</vt:lpstr>
      <vt:lpstr>Efekty globálního osvětlení</vt:lpstr>
      <vt:lpstr>Ideální odraz/lom</vt:lpstr>
      <vt:lpstr>Půjčování barev (Color Bleeding)</vt:lpstr>
      <vt:lpstr>Půjčování barev</vt:lpstr>
      <vt:lpstr>“Manuální” globální osvětlení</vt:lpstr>
      <vt:lpstr>Kaustiky (Caustics)</vt:lpstr>
      <vt:lpstr>Kaustiky</vt:lpstr>
      <vt:lpstr>Pohled na vodu</vt:lpstr>
      <vt:lpstr>Kaustiky pod vodou</vt:lpstr>
      <vt:lpstr>Efekty globálního osvětlení …</vt:lpstr>
      <vt:lpstr>Realistická syntéza obrazu: Ingredience</vt:lpstr>
      <vt:lpstr>Globální osvětlení ve filmu</vt:lpstr>
      <vt:lpstr>2001: “Manuální” globální osvětlení</vt:lpstr>
      <vt:lpstr>2004: “Shrek 2” – Irradiance caching</vt:lpstr>
      <vt:lpstr>Irradiance caching</vt:lpstr>
      <vt:lpstr>Irradiance caching</vt:lpstr>
      <vt:lpstr>Image courtesy of Columbia Pictures.  © 2006 Columbia Pictures Industries, Inc.  All rights reserved.</vt:lpstr>
      <vt:lpstr>Image courtesy of Sony Pictures Animation.  © 2009 Sony Pictures Animation, Inc.  All rights reserved.</vt:lpstr>
      <vt:lpstr>Image courtesy of Columbia Pictures.  © 2009 Columbia Pictures Industries, Inc.  All rights reserved.</vt:lpstr>
      <vt:lpstr>Snímek 31</vt:lpstr>
      <vt:lpstr>Point-based GI: “Up” (bez GI)</vt:lpstr>
      <vt:lpstr>Point-based GI: “Up” (s GI)</vt:lpstr>
      <vt:lpstr>Point-based GI: “Toy Story 3” (bez GI)</vt:lpstr>
      <vt:lpstr>Point-based GI: “Toy Story 3” example (with GI)</vt:lpstr>
      <vt:lpstr>Realita vs. Rendering</vt:lpstr>
      <vt:lpstr>První porovnání – Cornell box</vt:lpstr>
      <vt:lpstr>Realita vs. Rendering</vt:lpstr>
      <vt:lpstr>Realita vs. Rendering</vt:lpstr>
      <vt:lpstr>Realita vs. Rendering</vt:lpstr>
      <vt:lpstr>Realita vs. Rendering</vt:lpstr>
      <vt:lpstr>Příště: Fyzika</vt:lpstr>
    </vt:vector>
  </TitlesOfParts>
  <Company>CTU Prague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- Počítačová grafika III (NPGR010)</dc:title>
  <dc:creator>Jaroslav Křivánek</dc:creator>
  <cp:lastModifiedBy>jarda</cp:lastModifiedBy>
  <cp:revision>2674</cp:revision>
  <dcterms:created xsi:type="dcterms:W3CDTF">2006-11-17T09:10:54Z</dcterms:created>
  <dcterms:modified xsi:type="dcterms:W3CDTF">2012-10-04T09:33:14Z</dcterms:modified>
</cp:coreProperties>
</file>